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F3FF3E-7212-4CAF-8CCE-AF46FDDEAA2F}"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130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7c7878726d_2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g7c7878726d_2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g7c7878726d_2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7c7878726d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7c7878726d_2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7c7878726d_2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7c7878726d_2_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7c7878726d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g7c7878726d_2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7c7878726d_2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7c7878726d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7c7878726d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g7c7878726d_2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7c7878726d_2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7c7878726d_2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7c7878726d_2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
        <p:cNvGrpSpPr/>
        <p:nvPr/>
      </p:nvGrpSpPr>
      <p:grpSpPr>
        <a:xfrm>
          <a:off x="0" y="0"/>
          <a:ext cx="0" cy="0"/>
          <a:chOff x="0" y="0"/>
          <a:chExt cx="0" cy="0"/>
        </a:xfrm>
      </p:grpSpPr>
      <p:sp>
        <p:nvSpPr>
          <p:cNvPr id="189" name="Google Shape;189;g7c7878726d_2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7c7878726d_2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g7c7878726d_2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7c7878726d_2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
        <p:cNvGrpSpPr/>
        <p:nvPr/>
      </p:nvGrpSpPr>
      <p:grpSpPr>
        <a:xfrm>
          <a:off x="0" y="0"/>
          <a:ext cx="0" cy="0"/>
          <a:chOff x="0" y="0"/>
          <a:chExt cx="0" cy="0"/>
        </a:xfrm>
      </p:grpSpPr>
      <p:sp>
        <p:nvSpPr>
          <p:cNvPr id="203" name="Google Shape;20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g7c7878726d_2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7c7878726d_2_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9"/>
        <p:cNvGrpSpPr/>
        <p:nvPr/>
      </p:nvGrpSpPr>
      <p:grpSpPr>
        <a:xfrm>
          <a:off x="0" y="0"/>
          <a:ext cx="0" cy="0"/>
          <a:chOff x="0" y="0"/>
          <a:chExt cx="0" cy="0"/>
        </a:xfrm>
      </p:grpSpPr>
      <p:sp>
        <p:nvSpPr>
          <p:cNvPr id="220" name="Google Shape;22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g7c7878726d_3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7c7878726d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5"/>
        <p:cNvGrpSpPr/>
        <p:nvPr/>
      </p:nvGrpSpPr>
      <p:grpSpPr>
        <a:xfrm>
          <a:off x="0" y="0"/>
          <a:ext cx="0" cy="0"/>
          <a:chOff x="0" y="0"/>
          <a:chExt cx="0" cy="0"/>
        </a:xfrm>
      </p:grpSpPr>
      <p:sp>
        <p:nvSpPr>
          <p:cNvPr id="96" name="Google Shape;9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4" name="Google Shape;10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9"/>
        <p:cNvGrpSpPr/>
        <p:nvPr/>
      </p:nvGrpSpPr>
      <p:grpSpPr>
        <a:xfrm>
          <a:off x="0" y="0"/>
          <a:ext cx="0" cy="0"/>
          <a:chOff x="0" y="0"/>
          <a:chExt cx="0" cy="0"/>
        </a:xfrm>
      </p:grpSpPr>
      <p:sp>
        <p:nvSpPr>
          <p:cNvPr id="110" name="Google Shape;11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g7c7878726d_2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7c7878726d_2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1"/>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5" name="Google Shape;45;p1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9" name="Google Shape;49;p1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16" name="Google Shape;16;p3"/>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17" name="Google Shape;17;p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 name="Google Shape;23;p5"/>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
        <p:cNvGrpSpPr/>
        <p:nvPr/>
      </p:nvGrpSpPr>
      <p:grpSpPr>
        <a:xfrm>
          <a:off x="0" y="0"/>
          <a:ext cx="0" cy="0"/>
          <a:chOff x="0" y="0"/>
          <a:chExt cx="0" cy="0"/>
        </a:xfrm>
      </p:grpSpPr>
      <p:sp>
        <p:nvSpPr>
          <p:cNvPr id="26" name="Google Shape;26;p6"/>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 name="Google Shape;27;p6"/>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8" name="Google Shape;28;p6"/>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 name="Google Shape;29;p6"/>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0" name="Google Shape;30;p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31"/>
        <p:cNvGrpSpPr/>
        <p:nvPr/>
      </p:nvGrpSpPr>
      <p:grpSpPr>
        <a:xfrm>
          <a:off x="0" y="0"/>
          <a:ext cx="0" cy="0"/>
          <a:chOff x="0" y="0"/>
          <a:chExt cx="0" cy="0"/>
        </a:xfrm>
      </p:grpSpPr>
      <p:sp>
        <p:nvSpPr>
          <p:cNvPr id="32" name="Google Shape;32;p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6" name="Google Shape;36;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9" name="Google Shape;39;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10"/>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notesSlide" Target="../notesSlides/notesSlide2.xml"/><Relationship Id="rId1" Type="http://schemas.openxmlformats.org/officeDocument/2006/relationships/hyperlink" Target="https://archive.ics.uci.edu/ml/datasets/covertype"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1.vml"/><Relationship Id="rId5" Type="http://schemas.openxmlformats.org/officeDocument/2006/relationships/slideLayout" Target="../slideLayouts/slideLayout6.xml"/><Relationship Id="rId4" Type="http://schemas.openxmlformats.org/officeDocument/2006/relationships/image" Target="../media/image33.wmf"/><Relationship Id="rId3" Type="http://schemas.openxmlformats.org/officeDocument/2006/relationships/oleObject" Target="../embeddings/oleObject1.bin"/><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3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0.xml"/><Relationship Id="rId2" Type="http://schemas.openxmlformats.org/officeDocument/2006/relationships/image" Target="../media/image38.jpeg"/><Relationship Id="rId1"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31800" y="1347126"/>
            <a:ext cx="7688100" cy="966000"/>
          </a:xfrm>
          <a:prstGeom prst="rect">
            <a:avLst/>
          </a:prstGeom>
          <a:noFill/>
          <a:ln>
            <a:noFill/>
          </a:ln>
        </p:spPr>
        <p:txBody>
          <a:bodyPr spcFirstLastPara="1" wrap="square" lIns="91425" tIns="91425" rIns="91425" bIns="91425" anchor="b" anchorCtr="0">
            <a:noAutofit/>
          </a:bodyPr>
          <a:lstStyle/>
          <a:p>
            <a:pPr marL="0" lvl="0" indent="0" algn="l" rtl="0">
              <a:lnSpc>
                <a:spcPct val="150000"/>
              </a:lnSpc>
              <a:spcBef>
                <a:spcPts val="0"/>
              </a:spcBef>
              <a:spcAft>
                <a:spcPts val="0"/>
              </a:spcAft>
              <a:buSzPts val="5200"/>
              <a:buNone/>
            </a:pPr>
            <a:endParaRPr sz="3100" u="sng">
              <a:solidFill>
                <a:srgbClr val="000000"/>
              </a:solidFill>
            </a:endParaRPr>
          </a:p>
          <a:p>
            <a:pPr marL="0" lvl="0" indent="0" algn="ctr" rtl="0">
              <a:lnSpc>
                <a:spcPct val="150000"/>
              </a:lnSpc>
              <a:spcBef>
                <a:spcPts val="0"/>
              </a:spcBef>
              <a:spcAft>
                <a:spcPts val="0"/>
              </a:spcAft>
              <a:buSzPts val="5200"/>
              <a:buNone/>
            </a:pPr>
            <a:endParaRPr sz="3100" u="sng">
              <a:solidFill>
                <a:srgbClr val="000000"/>
              </a:solidFill>
            </a:endParaRPr>
          </a:p>
          <a:p>
            <a:pPr marL="0" lvl="0" indent="0" algn="ctr" rtl="0">
              <a:lnSpc>
                <a:spcPct val="115000"/>
              </a:lnSpc>
              <a:spcBef>
                <a:spcPts val="0"/>
              </a:spcBef>
              <a:spcAft>
                <a:spcPts val="0"/>
              </a:spcAft>
              <a:buSzPts val="5200"/>
              <a:buNone/>
            </a:pPr>
            <a:r>
              <a:rPr lang="en-GB" sz="3100" b="1" u="sng">
                <a:solidFill>
                  <a:srgbClr val="000000"/>
                </a:solidFill>
              </a:rPr>
              <a:t>PREDICTION OF FOREST COVER TYPE </a:t>
            </a:r>
            <a:endParaRPr b="1" u="sng">
              <a:solidFill>
                <a:srgbClr val="000000"/>
              </a:solidFill>
            </a:endParaRPr>
          </a:p>
        </p:txBody>
      </p:sp>
      <p:pic>
        <p:nvPicPr>
          <p:cNvPr id="55" name="Google Shape;55;p13"/>
          <p:cNvPicPr preferRelativeResize="0"/>
          <p:nvPr/>
        </p:nvPicPr>
        <p:blipFill rotWithShape="1">
          <a:blip r:embed="rId1"/>
          <a:srcRect/>
          <a:stretch>
            <a:fillRect/>
          </a:stretch>
        </p:blipFill>
        <p:spPr>
          <a:xfrm>
            <a:off x="433954" y="3452216"/>
            <a:ext cx="4145795" cy="807825"/>
          </a:xfrm>
          <a:prstGeom prst="rect">
            <a:avLst/>
          </a:prstGeom>
          <a:noFill/>
          <a:ln>
            <a:noFill/>
          </a:ln>
        </p:spPr>
      </p:pic>
      <p:pic>
        <p:nvPicPr>
          <p:cNvPr id="56" name="Google Shape;56;p13"/>
          <p:cNvPicPr preferRelativeResize="0"/>
          <p:nvPr/>
        </p:nvPicPr>
        <p:blipFill rotWithShape="1">
          <a:blip r:embed="rId2"/>
          <a:srcRect/>
          <a:stretch>
            <a:fillRect/>
          </a:stretch>
        </p:blipFill>
        <p:spPr>
          <a:xfrm>
            <a:off x="4850969" y="3452215"/>
            <a:ext cx="4091553" cy="807825"/>
          </a:xfrm>
          <a:prstGeom prst="rect">
            <a:avLst/>
          </a:prstGeom>
          <a:noFill/>
          <a:ln>
            <a:noFill/>
          </a:ln>
        </p:spPr>
      </p:pic>
      <p:sp>
        <p:nvSpPr>
          <p:cNvPr id="57" name="Google Shape;57;p13"/>
          <p:cNvSpPr txBox="1"/>
          <p:nvPr/>
        </p:nvSpPr>
        <p:spPr>
          <a:xfrm>
            <a:off x="2309000" y="2595750"/>
            <a:ext cx="4133700" cy="116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000000"/>
                </a:solidFill>
                <a:latin typeface="Arial" panose="020B0604020202020204"/>
                <a:ea typeface="Arial" panose="020B0604020202020204"/>
                <a:cs typeface="Arial" panose="020B0604020202020204"/>
                <a:sym typeface="Arial" panose="020B0604020202020204"/>
              </a:rPr>
              <a:t>Batch: DSE_BANGALORE_AUG2019</a:t>
            </a:r>
            <a:endParaRPr sz="17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1700"/>
              <a:buFont typeface="Arial" panose="020B0604020202020204"/>
              <a:buNone/>
            </a:pPr>
            <a:r>
              <a:rPr lang="en-GB" sz="1700" b="1" i="0" u="none" strike="noStrike" cap="none">
                <a:solidFill>
                  <a:srgbClr val="000000"/>
                </a:solidFill>
                <a:latin typeface="Arial" panose="020B0604020202020204"/>
                <a:ea typeface="Arial" panose="020B0604020202020204"/>
                <a:cs typeface="Arial" panose="020B0604020202020204"/>
                <a:sym typeface="Arial" panose="020B0604020202020204"/>
              </a:rPr>
              <a:t>Mentor: Mr. Ankush Bansal</a:t>
            </a:r>
            <a:endParaRPr sz="17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8" name="Google Shape;58;p13"/>
          <p:cNvSpPr txBox="1">
            <a:spLocks noGrp="1"/>
          </p:cNvSpPr>
          <p:nvPr>
            <p:ph type="subTitle" idx="1"/>
          </p:nvPr>
        </p:nvSpPr>
        <p:spPr>
          <a:xfrm>
            <a:off x="4463512" y="4910700"/>
            <a:ext cx="4247888" cy="1774825"/>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GB" sz="2100" b="1">
                <a:solidFill>
                  <a:srgbClr val="000000"/>
                </a:solidFill>
              </a:rPr>
              <a:t>                        SUBMITTED BY:</a:t>
            </a:r>
            <a:endParaRPr sz="2100" b="1">
              <a:solidFill>
                <a:srgbClr val="000000"/>
              </a:solidFill>
            </a:endParaRPr>
          </a:p>
          <a:p>
            <a:pPr marL="63500" lvl="0" indent="0" algn="r" rtl="0">
              <a:lnSpc>
                <a:spcPct val="115000"/>
              </a:lnSpc>
              <a:spcBef>
                <a:spcPts val="0"/>
              </a:spcBef>
              <a:spcAft>
                <a:spcPts val="0"/>
              </a:spcAft>
              <a:buSzPts val="2800"/>
              <a:buNone/>
            </a:pPr>
            <a:r>
              <a:rPr lang="en-GB" sz="1800">
                <a:solidFill>
                  <a:srgbClr val="000000"/>
                </a:solidFill>
              </a:rPr>
              <a:t>PRASHANTH G</a:t>
            </a:r>
            <a:endParaRPr lang="en-GB" sz="1800">
              <a:solidFill>
                <a:srgbClr val="000000"/>
              </a:solidFill>
            </a:endParaRPr>
          </a:p>
          <a:p>
            <a:pPr marL="0" lvl="0" indent="0" algn="r" rtl="0">
              <a:lnSpc>
                <a:spcPct val="100000"/>
              </a:lnSpc>
              <a:spcBef>
                <a:spcPts val="0"/>
              </a:spcBef>
              <a:spcAft>
                <a:spcPts val="0"/>
              </a:spcAft>
              <a:buSzPts val="2800"/>
              <a:buNone/>
            </a:pPr>
            <a:r>
              <a:rPr lang="en-GB" sz="1800">
                <a:solidFill>
                  <a:srgbClr val="000000"/>
                </a:solidFill>
                <a:sym typeface="+mn-ea"/>
              </a:rPr>
              <a:t>AMULYA MANNE</a:t>
            </a:r>
            <a:endParaRPr sz="1800">
              <a:solidFill>
                <a:srgbClr val="000000"/>
              </a:solidFill>
            </a:endParaRPr>
          </a:p>
          <a:p>
            <a:pPr marL="63500" lvl="0" indent="0" algn="r" rtl="0">
              <a:lnSpc>
                <a:spcPct val="115000"/>
              </a:lnSpc>
              <a:spcBef>
                <a:spcPts val="300"/>
              </a:spcBef>
              <a:spcAft>
                <a:spcPts val="0"/>
              </a:spcAft>
              <a:buSzPts val="2800"/>
              <a:buNone/>
            </a:pPr>
            <a:r>
              <a:rPr lang="en-GB" sz="1800">
                <a:solidFill>
                  <a:srgbClr val="000000"/>
                </a:solidFill>
                <a:sym typeface="+mn-ea"/>
              </a:rPr>
              <a:t>            APOORVA</a:t>
            </a:r>
            <a:endParaRPr sz="1800">
              <a:solidFill>
                <a:srgbClr val="000000"/>
              </a:solidFill>
            </a:endParaRPr>
          </a:p>
          <a:p>
            <a:pPr marL="63500" lvl="0" indent="0" algn="r" rtl="0">
              <a:lnSpc>
                <a:spcPct val="115000"/>
              </a:lnSpc>
              <a:spcBef>
                <a:spcPts val="0"/>
              </a:spcBef>
              <a:spcAft>
                <a:spcPts val="0"/>
              </a:spcAft>
              <a:buSzPts val="2800"/>
              <a:buNone/>
            </a:pPr>
            <a:r>
              <a:rPr lang="en-GB" sz="1800">
                <a:solidFill>
                  <a:srgbClr val="000000"/>
                </a:solidFill>
                <a:sym typeface="+mn-ea"/>
              </a:rPr>
              <a:t>  GANESH DARSHAN</a:t>
            </a:r>
            <a:endParaRPr lang="en-GB" sz="1800">
              <a:solidFill>
                <a:srgbClr val="000000"/>
              </a:solidFill>
            </a:endParaRPr>
          </a:p>
          <a:p>
            <a:pPr marL="63500" lvl="0" indent="0" algn="r" rtl="0">
              <a:lnSpc>
                <a:spcPct val="115000"/>
              </a:lnSpc>
              <a:spcBef>
                <a:spcPts val="0"/>
              </a:spcBef>
              <a:spcAft>
                <a:spcPts val="0"/>
              </a:spcAft>
              <a:buSzPts val="2800"/>
              <a:buNone/>
            </a:pPr>
            <a:endParaRPr sz="1800">
              <a:solidFill>
                <a:srgbClr val="000000"/>
              </a:solidFill>
            </a:endParaRPr>
          </a:p>
        </p:txBody>
      </p:sp>
      <p:sp>
        <p:nvSpPr>
          <p:cNvPr id="59" name="Google Shape;59;p13"/>
          <p:cNvSpPr txBox="1"/>
          <p:nvPr/>
        </p:nvSpPr>
        <p:spPr>
          <a:xfrm>
            <a:off x="613025" y="291100"/>
            <a:ext cx="7334100" cy="8556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Clr>
                <a:schemeClr val="dk1"/>
              </a:buClr>
              <a:buSzPts val="1100"/>
              <a:buFont typeface="Arial" panose="020B0604020202020204"/>
              <a:buNone/>
            </a:pPr>
            <a:r>
              <a:rPr lang="en-GB" sz="3100" b="0" i="0" u="sng" strike="noStrike" cap="none">
                <a:solidFill>
                  <a:srgbClr val="000000"/>
                </a:solidFill>
                <a:latin typeface="Arial" panose="020B0604020202020204"/>
                <a:ea typeface="Arial" panose="020B0604020202020204"/>
                <a:cs typeface="Arial" panose="020B0604020202020204"/>
                <a:sym typeface="Arial" panose="020B0604020202020204"/>
              </a:rPr>
              <a:t>PROJECT FINAL PRESENTATION</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Visualization-Univariate Analysis</a:t>
            </a:r>
            <a:endParaRPr sz="2800" b="1" u="sng"/>
          </a:p>
        </p:txBody>
      </p:sp>
      <p:sp>
        <p:nvSpPr>
          <p:cNvPr id="130" name="Google Shape;130;p22"/>
          <p:cNvSpPr txBox="1"/>
          <p:nvPr/>
        </p:nvSpPr>
        <p:spPr>
          <a:xfrm>
            <a:off x="126300" y="5991275"/>
            <a:ext cx="8518800" cy="66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400"/>
              </a:spcAft>
              <a:buClr>
                <a:schemeClr val="dk1"/>
              </a:buClr>
              <a:buSzPts val="1100"/>
              <a:buFont typeface="Arial" panose="020B0604020202020204"/>
              <a:buNone/>
            </a:pPr>
            <a:r>
              <a:rPr lang="en-GB" sz="1600" b="1"/>
              <a:t>Soil Code_7745,7202,7756 combined accounts to 38.87% of Soils and the Scarce Soil in this list is 5151&lt;(0.004%).</a:t>
            </a:r>
            <a:endParaRPr sz="16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31" name="Google Shape;131;p22"/>
          <p:cNvPicPr preferRelativeResize="0"/>
          <p:nvPr/>
        </p:nvPicPr>
        <p:blipFill rotWithShape="1">
          <a:blip r:embed="rId1"/>
          <a:srcRect l="2695" t="3128"/>
          <a:stretch>
            <a:fillRect/>
          </a:stretch>
        </p:blipFill>
        <p:spPr>
          <a:xfrm>
            <a:off x="126300" y="959875"/>
            <a:ext cx="8878774" cy="5031401"/>
          </a:xfrm>
          <a:prstGeom prst="rect">
            <a:avLst/>
          </a:prstGeom>
          <a:noFill/>
          <a:ln>
            <a:noFill/>
          </a:ln>
        </p:spPr>
      </p:pic>
      <p:sp>
        <p:nvSpPr>
          <p:cNvPr id="132" name="Google Shape;132;p22"/>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22"/>
          <p:cNvSpPr txBox="1"/>
          <p:nvPr/>
        </p:nvSpPr>
        <p:spPr>
          <a:xfrm>
            <a:off x="5456100" y="1313500"/>
            <a:ext cx="1806000" cy="5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Soil Distribution</a:t>
            </a:r>
            <a:endParaRPr sz="1800"/>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Visualization-Univariate Analysis</a:t>
            </a:r>
            <a:endParaRPr sz="2800" b="1" u="sng"/>
          </a:p>
        </p:txBody>
      </p:sp>
      <p:sp>
        <p:nvSpPr>
          <p:cNvPr id="139" name="Google Shape;139;p23"/>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40" name="Google Shape;140;p23"/>
          <p:cNvPicPr preferRelativeResize="0"/>
          <p:nvPr/>
        </p:nvPicPr>
        <p:blipFill>
          <a:blip r:embed="rId1"/>
          <a:stretch>
            <a:fillRect/>
          </a:stretch>
        </p:blipFill>
        <p:spPr>
          <a:xfrm>
            <a:off x="454275" y="910325"/>
            <a:ext cx="8322226" cy="3886200"/>
          </a:xfrm>
          <a:prstGeom prst="rect">
            <a:avLst/>
          </a:prstGeom>
          <a:noFill/>
          <a:ln>
            <a:noFill/>
          </a:ln>
        </p:spPr>
      </p:pic>
      <p:sp>
        <p:nvSpPr>
          <p:cNvPr id="141" name="Google Shape;141;p23"/>
          <p:cNvSpPr txBox="1"/>
          <p:nvPr/>
        </p:nvSpPr>
        <p:spPr>
          <a:xfrm>
            <a:off x="335288" y="5260400"/>
            <a:ext cx="8560200" cy="72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600" b="1" i="0" u="none" strike="noStrike" cap="none">
                <a:solidFill>
                  <a:schemeClr val="dk1"/>
                </a:solidFill>
                <a:latin typeface="Arial" panose="020B0604020202020204"/>
                <a:ea typeface="Arial" panose="020B0604020202020204"/>
                <a:cs typeface="Arial" panose="020B0604020202020204"/>
                <a:sym typeface="Arial" panose="020B0604020202020204"/>
              </a:rPr>
              <a:t>We can see that the Rawah Area has the highest presence and Nota area has the least presence.    </a:t>
            </a:r>
            <a:r>
              <a:rPr lang="en-GB" sz="1200" b="1"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200" b="1"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0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p:nvPr/>
        </p:nvSpPr>
        <p:spPr>
          <a:xfrm>
            <a:off x="312600" y="5790050"/>
            <a:ext cx="8518800" cy="66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400"/>
              </a:spcAft>
              <a:buClr>
                <a:schemeClr val="dk1"/>
              </a:buClr>
              <a:buSzPts val="1100"/>
              <a:buFont typeface="Arial" panose="020B0604020202020204"/>
              <a:buNone/>
            </a:pPr>
            <a:r>
              <a:rPr lang="en-GB" sz="1600" b="1"/>
              <a:t>CG_zone (77,47,72) combined accounts to 82.66% of CG_zone and the last 4 CG_zone(67,42,51,35) combined has 0.68% </a:t>
            </a:r>
            <a:endParaRPr sz="16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147;p24"/>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Visualization-Univariate Analysis</a:t>
            </a:r>
            <a:endParaRPr sz="2800" b="1" u="sng"/>
          </a:p>
        </p:txBody>
      </p:sp>
      <p:sp>
        <p:nvSpPr>
          <p:cNvPr id="148" name="Google Shape;148;p24"/>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49" name="Google Shape;149;p24"/>
          <p:cNvPicPr preferRelativeResize="0"/>
          <p:nvPr/>
        </p:nvPicPr>
        <p:blipFill>
          <a:blip r:embed="rId1"/>
          <a:stretch>
            <a:fillRect/>
          </a:stretch>
        </p:blipFill>
        <p:spPr>
          <a:xfrm>
            <a:off x="265500" y="796675"/>
            <a:ext cx="8676425" cy="4861499"/>
          </a:xfrm>
          <a:prstGeom prst="rect">
            <a:avLst/>
          </a:prstGeom>
          <a:noFill/>
          <a:ln>
            <a:noFill/>
          </a:ln>
        </p:spPr>
      </p:pic>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p:nvPr/>
        </p:nvSpPr>
        <p:spPr>
          <a:xfrm>
            <a:off x="312600" y="5590025"/>
            <a:ext cx="8518800" cy="99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600" b="1"/>
              <a:t>From the above We can see that Cottonwood is only found in Cache_la.</a:t>
            </a:r>
            <a:endParaRPr sz="1600" b="1"/>
          </a:p>
          <a:p>
            <a:pPr marL="0" marR="0" lvl="0" indent="0" algn="l" rtl="0">
              <a:lnSpc>
                <a:spcPct val="100000"/>
              </a:lnSpc>
              <a:spcBef>
                <a:spcPts val="400"/>
              </a:spcBef>
              <a:spcAft>
                <a:spcPts val="0"/>
              </a:spcAft>
              <a:buClr>
                <a:schemeClr val="dk1"/>
              </a:buClr>
              <a:buSzPts val="1100"/>
              <a:buFont typeface="Arial" panose="020B0604020202020204"/>
              <a:buNone/>
            </a:pPr>
            <a:r>
              <a:rPr lang="en-GB" sz="1600" b="1"/>
              <a:t>The diversity of Cover type in Comanche_peak is high.</a:t>
            </a:r>
            <a:endParaRPr sz="1600" b="1"/>
          </a:p>
          <a:p>
            <a:pPr marL="0" marR="0" lvl="0" indent="0" algn="l" rtl="0">
              <a:lnSpc>
                <a:spcPct val="100000"/>
              </a:lnSpc>
              <a:spcBef>
                <a:spcPts val="400"/>
              </a:spcBef>
              <a:spcAft>
                <a:spcPts val="400"/>
              </a:spcAft>
              <a:buClr>
                <a:schemeClr val="dk1"/>
              </a:buClr>
              <a:buSzPts val="1100"/>
              <a:buFont typeface="Arial" panose="020B0604020202020204"/>
              <a:buNone/>
            </a:pPr>
            <a:r>
              <a:rPr lang="en-GB" sz="1600" b="1"/>
              <a:t>The Density of unique Cover type in Cache_la is high.</a:t>
            </a:r>
            <a:endParaRPr sz="1600" b="1"/>
          </a:p>
        </p:txBody>
      </p:sp>
      <p:sp>
        <p:nvSpPr>
          <p:cNvPr id="155" name="Google Shape;155;p25"/>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56" name="Google Shape;156;p25"/>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57" name="Google Shape;157;p25"/>
          <p:cNvPicPr preferRelativeResize="0"/>
          <p:nvPr/>
        </p:nvPicPr>
        <p:blipFill>
          <a:blip r:embed="rId1"/>
          <a:stretch>
            <a:fillRect/>
          </a:stretch>
        </p:blipFill>
        <p:spPr>
          <a:xfrm>
            <a:off x="152400" y="806450"/>
            <a:ext cx="8827402" cy="4523349"/>
          </a:xfrm>
          <a:prstGeom prst="rect">
            <a:avLst/>
          </a:prstGeom>
          <a:noFill/>
          <a:ln>
            <a:noFill/>
          </a:ln>
        </p:spPr>
      </p:pic>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p:nvPr/>
        </p:nvSpPr>
        <p:spPr>
          <a:xfrm>
            <a:off x="312600" y="5790050"/>
            <a:ext cx="8518800" cy="99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400"/>
              </a:spcAft>
              <a:buClr>
                <a:schemeClr val="dk1"/>
              </a:buClr>
              <a:buSzPts val="1100"/>
              <a:buFont typeface="Arial" panose="020B0604020202020204"/>
              <a:buNone/>
            </a:pPr>
            <a:r>
              <a:rPr lang="en-GB" sz="1600" b="1"/>
              <a:t>Here Also We see that the Diversity of soil in Comanche_peak is high. That’s why even the types of forest cover is high. Neota hosts a large Diversity of soil considering it only accounts for 5% of wilderness area.</a:t>
            </a:r>
            <a:endParaRPr sz="1600" b="1"/>
          </a:p>
        </p:txBody>
      </p:sp>
      <p:sp>
        <p:nvSpPr>
          <p:cNvPr id="163" name="Google Shape;163;p26"/>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64" name="Google Shape;164;p26"/>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65" name="Google Shape;165;p26"/>
          <p:cNvPicPr preferRelativeResize="0"/>
          <p:nvPr/>
        </p:nvPicPr>
        <p:blipFill>
          <a:blip r:embed="rId1"/>
          <a:stretch>
            <a:fillRect/>
          </a:stretch>
        </p:blipFill>
        <p:spPr>
          <a:xfrm>
            <a:off x="152400" y="664800"/>
            <a:ext cx="8827399" cy="4972849"/>
          </a:xfrm>
          <a:prstGeom prst="rect">
            <a:avLst/>
          </a:prstGeom>
          <a:noFill/>
          <a:ln>
            <a:noFill/>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p:nvPr/>
        </p:nvSpPr>
        <p:spPr>
          <a:xfrm>
            <a:off x="312600" y="5790050"/>
            <a:ext cx="8518800" cy="992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400"/>
              </a:spcAft>
              <a:buClr>
                <a:schemeClr val="dk1"/>
              </a:buClr>
              <a:buSzPts val="1100"/>
              <a:buFont typeface="Arial" panose="020B0604020202020204"/>
              <a:buNone/>
            </a:pPr>
            <a:r>
              <a:rPr lang="en-GB" sz="1600" b="1"/>
              <a:t>Spruce and Lodgepole thrives in most of the soil types, where as cottonwood/Willow only grows in limited number of soils. Aspen grows in most of the soils yet there is only 1.5% of the Cover types.</a:t>
            </a:r>
            <a:endParaRPr sz="1600" b="1"/>
          </a:p>
        </p:txBody>
      </p:sp>
      <p:sp>
        <p:nvSpPr>
          <p:cNvPr id="171" name="Google Shape;171;p27"/>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72" name="Google Shape;172;p27"/>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73" name="Google Shape;173;p27"/>
          <p:cNvPicPr preferRelativeResize="0"/>
          <p:nvPr/>
        </p:nvPicPr>
        <p:blipFill>
          <a:blip r:embed="rId1"/>
          <a:stretch>
            <a:fillRect/>
          </a:stretch>
        </p:blipFill>
        <p:spPr>
          <a:xfrm>
            <a:off x="152400" y="664800"/>
            <a:ext cx="8789527" cy="5043874"/>
          </a:xfrm>
          <a:prstGeom prst="rect">
            <a:avLst/>
          </a:prstGeom>
          <a:noFill/>
          <a:ln>
            <a:noFill/>
          </a:ln>
        </p:spPr>
      </p:pic>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79" name="Google Shape;179;p28"/>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80" name="Google Shape;180;p28"/>
          <p:cNvPicPr preferRelativeResize="0"/>
          <p:nvPr/>
        </p:nvPicPr>
        <p:blipFill>
          <a:blip r:embed="rId1"/>
          <a:stretch>
            <a:fillRect/>
          </a:stretch>
        </p:blipFill>
        <p:spPr>
          <a:xfrm>
            <a:off x="0" y="664800"/>
            <a:ext cx="9144001" cy="6193200"/>
          </a:xfrm>
          <a:prstGeom prst="rect">
            <a:avLst/>
          </a:prstGeom>
          <a:noFill/>
          <a:ln>
            <a:noFill/>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9"/>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86" name="Google Shape;186;p29"/>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87" name="Google Shape;187;p29"/>
          <p:cNvPicPr preferRelativeResize="0"/>
          <p:nvPr/>
        </p:nvPicPr>
        <p:blipFill>
          <a:blip r:embed="rId1"/>
          <a:stretch>
            <a:fillRect/>
          </a:stretch>
        </p:blipFill>
        <p:spPr>
          <a:xfrm>
            <a:off x="75775" y="664800"/>
            <a:ext cx="9068225" cy="6193200"/>
          </a:xfrm>
          <a:prstGeom prst="rect">
            <a:avLst/>
          </a:prstGeom>
          <a:noFill/>
          <a:ln>
            <a:noFill/>
          </a:ln>
        </p:spPr>
      </p:pic>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193" name="Google Shape;193;p30"/>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194" name="Google Shape;194;p30"/>
          <p:cNvPicPr preferRelativeResize="0"/>
          <p:nvPr/>
        </p:nvPicPr>
        <p:blipFill>
          <a:blip r:embed="rId1"/>
          <a:stretch>
            <a:fillRect/>
          </a:stretch>
        </p:blipFill>
        <p:spPr>
          <a:xfrm>
            <a:off x="0" y="581950"/>
            <a:ext cx="9207152" cy="6276051"/>
          </a:xfrm>
          <a:prstGeom prst="rect">
            <a:avLst/>
          </a:prstGeom>
          <a:noFill/>
          <a:ln>
            <a:noFill/>
          </a:ln>
        </p:spPr>
      </p:pic>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Visualization-Bivariate Analysis</a:t>
            </a:r>
            <a:endParaRPr sz="2800" b="1" u="sng"/>
          </a:p>
        </p:txBody>
      </p:sp>
      <p:sp>
        <p:nvSpPr>
          <p:cNvPr id="200" name="Google Shape;200;p31"/>
          <p:cNvSpPr txBox="1"/>
          <p:nvPr/>
        </p:nvSpPr>
        <p:spPr>
          <a:xfrm>
            <a:off x="4685675" y="1414550"/>
            <a:ext cx="3195300" cy="58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p>
        </p:txBody>
      </p:sp>
      <p:pic>
        <p:nvPicPr>
          <p:cNvPr id="201" name="Google Shape;201;p31"/>
          <p:cNvPicPr preferRelativeResize="0"/>
          <p:nvPr/>
        </p:nvPicPr>
        <p:blipFill>
          <a:blip r:embed="rId1"/>
          <a:stretch>
            <a:fillRect/>
          </a:stretch>
        </p:blipFill>
        <p:spPr>
          <a:xfrm>
            <a:off x="0" y="607225"/>
            <a:ext cx="9144002" cy="6250775"/>
          </a:xfrm>
          <a:prstGeom prst="rect">
            <a:avLst/>
          </a:prstGeom>
          <a:noFill/>
          <a:ln>
            <a:noFill/>
          </a:ln>
        </p:spPr>
      </p:pic>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ctrTitle"/>
          </p:nvPr>
        </p:nvSpPr>
        <p:spPr>
          <a:xfrm>
            <a:off x="311700" y="135579"/>
            <a:ext cx="8520600" cy="67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GB" sz="3600"/>
              <a:t>Business mission</a:t>
            </a:r>
            <a:endParaRPr sz="3600"/>
          </a:p>
        </p:txBody>
      </p:sp>
      <p:sp>
        <p:nvSpPr>
          <p:cNvPr id="65" name="Google Shape;65;p14"/>
          <p:cNvSpPr txBox="1">
            <a:spLocks noGrp="1"/>
          </p:cNvSpPr>
          <p:nvPr>
            <p:ph type="subTitle" idx="1"/>
          </p:nvPr>
        </p:nvSpPr>
        <p:spPr>
          <a:xfrm>
            <a:off x="311700" y="4386850"/>
            <a:ext cx="8664600" cy="235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800" u="sng">
                <a:solidFill>
                  <a:schemeClr val="dk1"/>
                </a:solidFill>
              </a:rPr>
              <a:t>Stakeholders:</a:t>
            </a:r>
            <a:r>
              <a:rPr lang="en-GB" sz="1800">
                <a:solidFill>
                  <a:schemeClr val="dk1"/>
                </a:solidFill>
              </a:rPr>
              <a:t> Natural resource managers</a:t>
            </a:r>
            <a:endParaRPr sz="1800">
              <a:solidFill>
                <a:schemeClr val="dk1"/>
              </a:solidFill>
            </a:endParaRPr>
          </a:p>
          <a:p>
            <a:pPr marL="0" lvl="0" indent="0" algn="l" rtl="0">
              <a:lnSpc>
                <a:spcPct val="100000"/>
              </a:lnSpc>
              <a:spcBef>
                <a:spcPts val="0"/>
              </a:spcBef>
              <a:spcAft>
                <a:spcPts val="0"/>
              </a:spcAft>
              <a:buSzPts val="2800"/>
              <a:buNone/>
            </a:pPr>
            <a:r>
              <a:rPr lang="en-GB" sz="1800" u="sng">
                <a:solidFill>
                  <a:schemeClr val="dk1"/>
                </a:solidFill>
              </a:rPr>
              <a:t>Use Case:</a:t>
            </a:r>
            <a:r>
              <a:rPr lang="en-GB" sz="1800">
                <a:solidFill>
                  <a:schemeClr val="dk1"/>
                </a:solidFill>
              </a:rPr>
              <a:t> Ecological Development, asset management and cover</a:t>
            </a:r>
            <a:endParaRPr sz="1800">
              <a:solidFill>
                <a:schemeClr val="dk1"/>
              </a:solidFill>
            </a:endParaRPr>
          </a:p>
          <a:p>
            <a:pPr marL="0" lvl="0" indent="0" algn="l" rtl="0">
              <a:lnSpc>
                <a:spcPct val="100000"/>
              </a:lnSpc>
              <a:spcBef>
                <a:spcPts val="0"/>
              </a:spcBef>
              <a:spcAft>
                <a:spcPts val="0"/>
              </a:spcAft>
              <a:buSzPts val="2800"/>
              <a:buNone/>
            </a:pP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GB" sz="1800">
                <a:solidFill>
                  <a:schemeClr val="dk1"/>
                </a:solidFill>
              </a:rPr>
              <a:t>Predicting The Forest Cover Type.</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GB" sz="1800">
                <a:solidFill>
                  <a:schemeClr val="dk1"/>
                </a:solidFill>
              </a:rPr>
              <a:t>Providing insights or recommendations through EDA.</a:t>
            </a:r>
            <a:endParaRPr sz="1800">
              <a:solidFill>
                <a:schemeClr val="dk1"/>
              </a:solidFill>
            </a:endParaRPr>
          </a:p>
          <a:p>
            <a:pPr marL="457200" lvl="0" indent="-342900" algn="l" rtl="0">
              <a:lnSpc>
                <a:spcPct val="100000"/>
              </a:lnSpc>
              <a:spcBef>
                <a:spcPts val="0"/>
              </a:spcBef>
              <a:spcAft>
                <a:spcPts val="0"/>
              </a:spcAft>
              <a:buClr>
                <a:schemeClr val="dk1"/>
              </a:buClr>
              <a:buSzPts val="1800"/>
              <a:buChar char="●"/>
            </a:pPr>
            <a:r>
              <a:rPr lang="en-GB" sz="1800">
                <a:solidFill>
                  <a:schemeClr val="dk1"/>
                </a:solidFill>
              </a:rPr>
              <a:t>improve the current prediction efficiency from 70.58%.</a:t>
            </a:r>
            <a:endParaRPr sz="1800">
              <a:solidFill>
                <a:schemeClr val="dk1"/>
              </a:solidFill>
            </a:endParaRPr>
          </a:p>
          <a:p>
            <a:pPr marL="0" lvl="0" indent="0" algn="l" rtl="0">
              <a:lnSpc>
                <a:spcPct val="100000"/>
              </a:lnSpc>
              <a:spcBef>
                <a:spcPts val="0"/>
              </a:spcBef>
              <a:spcAft>
                <a:spcPts val="0"/>
              </a:spcAft>
              <a:buSzPts val="2800"/>
              <a:buNone/>
            </a:pPr>
            <a:endParaRPr sz="1800">
              <a:solidFill>
                <a:schemeClr val="dk1"/>
              </a:solidFill>
            </a:endParaRPr>
          </a:p>
          <a:p>
            <a:pPr marL="0" lvl="0" indent="0" algn="l" rtl="0">
              <a:lnSpc>
                <a:spcPct val="100000"/>
              </a:lnSpc>
              <a:spcBef>
                <a:spcPts val="0"/>
              </a:spcBef>
              <a:spcAft>
                <a:spcPts val="0"/>
              </a:spcAft>
              <a:buSzPts val="2800"/>
              <a:buNone/>
            </a:pPr>
            <a:r>
              <a:rPr lang="en-GB" sz="1800">
                <a:solidFill>
                  <a:schemeClr val="dk1"/>
                </a:solidFill>
              </a:rPr>
              <a:t>Data Source: </a:t>
            </a:r>
            <a:r>
              <a:rPr lang="en-GB" sz="1800" u="sng">
                <a:solidFill>
                  <a:schemeClr val="hlink"/>
                </a:solidFill>
                <a:hlinkClick r:id="rId1"/>
              </a:rPr>
              <a:t>https://archive.ics.uci.edu/ml/datasets/covertype</a:t>
            </a:r>
            <a:endParaRPr sz="1800">
              <a:solidFill>
                <a:schemeClr val="dk1"/>
              </a:solidFill>
            </a:endParaRPr>
          </a:p>
        </p:txBody>
      </p:sp>
      <p:pic>
        <p:nvPicPr>
          <p:cNvPr id="66" name="Google Shape;66;p14"/>
          <p:cNvPicPr preferRelativeResize="0"/>
          <p:nvPr/>
        </p:nvPicPr>
        <p:blipFill rotWithShape="1">
          <a:blip r:embed="rId2"/>
          <a:srcRect/>
          <a:stretch>
            <a:fillRect/>
          </a:stretch>
        </p:blipFill>
        <p:spPr>
          <a:xfrm>
            <a:off x="4718950" y="949200"/>
            <a:ext cx="2000250" cy="1500188"/>
          </a:xfrm>
          <a:prstGeom prst="rect">
            <a:avLst/>
          </a:prstGeom>
          <a:noFill/>
          <a:ln>
            <a:noFill/>
          </a:ln>
        </p:spPr>
      </p:pic>
      <p:pic>
        <p:nvPicPr>
          <p:cNvPr id="67" name="Google Shape;67;p14"/>
          <p:cNvPicPr preferRelativeResize="0"/>
          <p:nvPr/>
        </p:nvPicPr>
        <p:blipFill rotWithShape="1">
          <a:blip r:embed="rId3"/>
          <a:srcRect/>
          <a:stretch>
            <a:fillRect/>
          </a:stretch>
        </p:blipFill>
        <p:spPr>
          <a:xfrm>
            <a:off x="2641800" y="949200"/>
            <a:ext cx="1981834" cy="1486375"/>
          </a:xfrm>
          <a:prstGeom prst="rect">
            <a:avLst/>
          </a:prstGeom>
          <a:noFill/>
          <a:ln>
            <a:noFill/>
          </a:ln>
        </p:spPr>
      </p:pic>
      <p:pic>
        <p:nvPicPr>
          <p:cNvPr id="68" name="Google Shape;68;p14"/>
          <p:cNvPicPr preferRelativeResize="0"/>
          <p:nvPr/>
        </p:nvPicPr>
        <p:blipFill rotWithShape="1">
          <a:blip r:embed="rId4"/>
          <a:srcRect/>
          <a:stretch>
            <a:fillRect/>
          </a:stretch>
        </p:blipFill>
        <p:spPr>
          <a:xfrm>
            <a:off x="311700" y="949200"/>
            <a:ext cx="2258650" cy="3355400"/>
          </a:xfrm>
          <a:prstGeom prst="rect">
            <a:avLst/>
          </a:prstGeom>
          <a:noFill/>
          <a:ln>
            <a:noFill/>
          </a:ln>
        </p:spPr>
      </p:pic>
      <p:pic>
        <p:nvPicPr>
          <p:cNvPr id="69" name="Google Shape;69;p14"/>
          <p:cNvPicPr preferRelativeResize="0"/>
          <p:nvPr/>
        </p:nvPicPr>
        <p:blipFill rotWithShape="1">
          <a:blip r:embed="rId5"/>
          <a:srcRect/>
          <a:stretch>
            <a:fillRect/>
          </a:stretch>
        </p:blipFill>
        <p:spPr>
          <a:xfrm>
            <a:off x="6814525" y="949200"/>
            <a:ext cx="2161825" cy="1486375"/>
          </a:xfrm>
          <a:prstGeom prst="rect">
            <a:avLst/>
          </a:prstGeom>
          <a:noFill/>
          <a:ln>
            <a:noFill/>
          </a:ln>
        </p:spPr>
      </p:pic>
      <p:pic>
        <p:nvPicPr>
          <p:cNvPr id="70" name="Google Shape;70;p14"/>
          <p:cNvPicPr preferRelativeResize="0"/>
          <p:nvPr/>
        </p:nvPicPr>
        <p:blipFill rotWithShape="1">
          <a:blip r:embed="rId6"/>
          <a:srcRect/>
          <a:stretch>
            <a:fillRect/>
          </a:stretch>
        </p:blipFill>
        <p:spPr>
          <a:xfrm>
            <a:off x="2682275" y="2534575"/>
            <a:ext cx="1941351" cy="1770026"/>
          </a:xfrm>
          <a:prstGeom prst="rect">
            <a:avLst/>
          </a:prstGeom>
          <a:noFill/>
          <a:ln>
            <a:noFill/>
          </a:ln>
        </p:spPr>
      </p:pic>
      <p:pic>
        <p:nvPicPr>
          <p:cNvPr id="71" name="Google Shape;71;p14"/>
          <p:cNvPicPr preferRelativeResize="0"/>
          <p:nvPr/>
        </p:nvPicPr>
        <p:blipFill rotWithShape="1">
          <a:blip r:embed="rId7"/>
          <a:srcRect/>
          <a:stretch>
            <a:fillRect/>
          </a:stretch>
        </p:blipFill>
        <p:spPr>
          <a:xfrm>
            <a:off x="4718950" y="2534575"/>
            <a:ext cx="2000250" cy="1770024"/>
          </a:xfrm>
          <a:prstGeom prst="rect">
            <a:avLst/>
          </a:prstGeom>
          <a:noFill/>
          <a:ln>
            <a:noFill/>
          </a:ln>
        </p:spPr>
      </p:pic>
      <p:pic>
        <p:nvPicPr>
          <p:cNvPr id="72" name="Google Shape;72;p14"/>
          <p:cNvPicPr preferRelativeResize="0"/>
          <p:nvPr/>
        </p:nvPicPr>
        <p:blipFill rotWithShape="1">
          <a:blip r:embed="rId8"/>
          <a:srcRect/>
          <a:stretch>
            <a:fillRect/>
          </a:stretch>
        </p:blipFill>
        <p:spPr>
          <a:xfrm>
            <a:off x="6814525" y="2534575"/>
            <a:ext cx="2161825" cy="1770025"/>
          </a:xfrm>
          <a:prstGeom prst="rect">
            <a:avLst/>
          </a:prstGeom>
          <a:noFill/>
          <a:ln>
            <a:noFill/>
          </a:ln>
        </p:spPr>
      </p:pic>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254650" y="194142"/>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Clr>
                <a:schemeClr val="dk1"/>
              </a:buClr>
              <a:buSzPts val="1100"/>
              <a:buFont typeface="Arial" panose="020B0604020202020204"/>
              <a:buNone/>
            </a:pPr>
            <a:r>
              <a:rPr lang="en-GB" b="1" u="sng">
                <a:solidFill>
                  <a:srgbClr val="000000"/>
                </a:solidFill>
              </a:rPr>
              <a:t>Classification</a:t>
            </a:r>
            <a:endParaRPr b="1" u="sng">
              <a:solidFill>
                <a:srgbClr val="000000"/>
              </a:solidFill>
            </a:endParaRPr>
          </a:p>
        </p:txBody>
      </p:sp>
      <p:sp>
        <p:nvSpPr>
          <p:cNvPr id="207" name="Google Shape;207;p32"/>
          <p:cNvSpPr txBox="1">
            <a:spLocks noGrp="1"/>
          </p:cNvSpPr>
          <p:nvPr>
            <p:ph type="body" idx="1"/>
          </p:nvPr>
        </p:nvSpPr>
        <p:spPr>
          <a:xfrm>
            <a:off x="311700" y="1058825"/>
            <a:ext cx="4260300" cy="4967700"/>
          </a:xfrm>
          <a:prstGeom prst="rect">
            <a:avLst/>
          </a:prstGeom>
          <a:noFill/>
          <a:ln>
            <a:noFill/>
          </a:ln>
        </p:spPr>
        <p:txBody>
          <a:bodyPr spcFirstLastPara="1" wrap="square" lIns="91425" tIns="91425" rIns="91425" bIns="91425" anchor="t" anchorCtr="0">
            <a:noAutofit/>
          </a:bodyPr>
          <a:lstStyle/>
          <a:p>
            <a:pPr marL="0" marR="508000" lvl="0" indent="0" algn="just" rtl="0">
              <a:lnSpc>
                <a:spcPct val="105000"/>
              </a:lnSpc>
              <a:spcBef>
                <a:spcPts val="0"/>
              </a:spcBef>
              <a:spcAft>
                <a:spcPts val="0"/>
              </a:spcAft>
              <a:buNone/>
            </a:pPr>
            <a:r>
              <a:rPr lang="en-GB" sz="1400"/>
              <a:t>One of the purposes of this project is to get the prediction for the various forest cover type and to build a model for the future prediction. After looking into the raw data we have adopted the following 4 approaches:</a:t>
            </a:r>
            <a:endParaRPr sz="1400"/>
          </a:p>
          <a:p>
            <a:pPr marL="0" marR="508000" lvl="0" indent="0" algn="just" rtl="0">
              <a:lnSpc>
                <a:spcPct val="105000"/>
              </a:lnSpc>
              <a:spcBef>
                <a:spcPts val="0"/>
              </a:spcBef>
              <a:spcAft>
                <a:spcPts val="0"/>
              </a:spcAft>
              <a:buNone/>
            </a:pPr>
            <a:endParaRPr sz="1400"/>
          </a:p>
          <a:p>
            <a:pPr marL="0" marR="508000" lvl="0" indent="0" algn="just" rtl="0">
              <a:lnSpc>
                <a:spcPct val="105000"/>
              </a:lnSpc>
              <a:spcBef>
                <a:spcPts val="0"/>
              </a:spcBef>
              <a:spcAft>
                <a:spcPts val="0"/>
              </a:spcAft>
              <a:buNone/>
            </a:pPr>
            <a:r>
              <a:rPr lang="en-GB" sz="1400"/>
              <a:t>1.Forest Cover Soil Untreated - with outlier 2.Forest Cover Soil Treated - without Outliers </a:t>
            </a:r>
            <a:endParaRPr sz="1400"/>
          </a:p>
          <a:p>
            <a:pPr marL="0" marR="508000" lvl="0" indent="0" algn="just" rtl="0">
              <a:lnSpc>
                <a:spcPct val="105000"/>
              </a:lnSpc>
              <a:spcBef>
                <a:spcPts val="0"/>
              </a:spcBef>
              <a:spcAft>
                <a:spcPts val="0"/>
              </a:spcAft>
              <a:buNone/>
            </a:pPr>
            <a:r>
              <a:rPr lang="en-GB" sz="1400"/>
              <a:t>3. Forest Cover CG_Zone Untreated – With Outliers </a:t>
            </a:r>
            <a:endParaRPr sz="1400"/>
          </a:p>
          <a:p>
            <a:pPr marL="0" marR="508000" lvl="0" indent="0" algn="just" rtl="0">
              <a:lnSpc>
                <a:spcPct val="105000"/>
              </a:lnSpc>
              <a:spcBef>
                <a:spcPts val="0"/>
              </a:spcBef>
              <a:spcAft>
                <a:spcPts val="0"/>
              </a:spcAft>
              <a:buNone/>
            </a:pPr>
            <a:r>
              <a:rPr lang="en-GB" sz="1400"/>
              <a:t>4. Forest Cover CG_Zone_Treated – Without Outliers </a:t>
            </a:r>
            <a:endParaRPr sz="1400"/>
          </a:p>
          <a:p>
            <a:pPr marL="0" marR="508000" lvl="0" indent="0" algn="just" rtl="0">
              <a:lnSpc>
                <a:spcPct val="105000"/>
              </a:lnSpc>
              <a:spcBef>
                <a:spcPts val="0"/>
              </a:spcBef>
              <a:spcAft>
                <a:spcPts val="0"/>
              </a:spcAft>
              <a:buNone/>
            </a:pPr>
            <a:endParaRPr sz="1400"/>
          </a:p>
          <a:p>
            <a:pPr marL="0" marR="508000" lvl="0" indent="0" algn="just" rtl="0">
              <a:lnSpc>
                <a:spcPct val="105000"/>
              </a:lnSpc>
              <a:spcBef>
                <a:spcPts val="0"/>
              </a:spcBef>
              <a:spcAft>
                <a:spcPts val="0"/>
              </a:spcAft>
              <a:buNone/>
            </a:pPr>
            <a:r>
              <a:rPr lang="en-GB" sz="1500"/>
              <a:t>Models Used:</a:t>
            </a:r>
            <a:endParaRPr sz="1500"/>
          </a:p>
          <a:p>
            <a:pPr marL="457200" marR="508000" lvl="0" indent="-323850" algn="just" rtl="0">
              <a:lnSpc>
                <a:spcPct val="105000"/>
              </a:lnSpc>
              <a:spcBef>
                <a:spcPts val="0"/>
              </a:spcBef>
              <a:spcAft>
                <a:spcPts val="0"/>
              </a:spcAft>
              <a:buSzPts val="1500"/>
              <a:buAutoNum type="arabicPeriod"/>
            </a:pPr>
            <a:r>
              <a:rPr lang="en-GB" sz="1500"/>
              <a:t>Logistic Regression</a:t>
            </a:r>
            <a:endParaRPr sz="1500"/>
          </a:p>
          <a:p>
            <a:pPr marL="457200" marR="508000" lvl="0" indent="-323850" algn="just" rtl="0">
              <a:lnSpc>
                <a:spcPct val="105000"/>
              </a:lnSpc>
              <a:spcBef>
                <a:spcPts val="0"/>
              </a:spcBef>
              <a:spcAft>
                <a:spcPts val="0"/>
              </a:spcAft>
              <a:buSzPts val="1500"/>
              <a:buAutoNum type="arabicPeriod"/>
            </a:pPr>
            <a:r>
              <a:rPr lang="en-GB" sz="1500"/>
              <a:t>Naive Bayes</a:t>
            </a:r>
            <a:endParaRPr sz="1500"/>
          </a:p>
          <a:p>
            <a:pPr marL="457200" marR="508000" lvl="0" indent="-323850" algn="just" rtl="0">
              <a:lnSpc>
                <a:spcPct val="105000"/>
              </a:lnSpc>
              <a:spcBef>
                <a:spcPts val="0"/>
              </a:spcBef>
              <a:spcAft>
                <a:spcPts val="0"/>
              </a:spcAft>
              <a:buSzPts val="1500"/>
              <a:buAutoNum type="arabicPeriod"/>
            </a:pPr>
            <a:r>
              <a:rPr lang="en-GB" sz="1500"/>
              <a:t>Decision Tree</a:t>
            </a:r>
            <a:endParaRPr sz="1500"/>
          </a:p>
          <a:p>
            <a:pPr marL="457200" marR="508000" lvl="0" indent="-323850" algn="just" rtl="0">
              <a:lnSpc>
                <a:spcPct val="105000"/>
              </a:lnSpc>
              <a:spcBef>
                <a:spcPts val="0"/>
              </a:spcBef>
              <a:spcAft>
                <a:spcPts val="0"/>
              </a:spcAft>
              <a:buSzPts val="1500"/>
              <a:buAutoNum type="arabicPeriod"/>
            </a:pPr>
            <a:r>
              <a:rPr lang="en-GB" sz="1500"/>
              <a:t>Random Forest</a:t>
            </a:r>
            <a:endParaRPr sz="1500"/>
          </a:p>
          <a:p>
            <a:pPr marL="457200" marR="508000" lvl="0" indent="-323850" algn="just" rtl="0">
              <a:lnSpc>
                <a:spcPct val="105000"/>
              </a:lnSpc>
              <a:spcBef>
                <a:spcPts val="0"/>
              </a:spcBef>
              <a:spcAft>
                <a:spcPts val="0"/>
              </a:spcAft>
              <a:buSzPts val="1500"/>
              <a:buAutoNum type="arabicPeriod"/>
            </a:pPr>
            <a:r>
              <a:rPr lang="en-GB" sz="1500"/>
              <a:t>KNN</a:t>
            </a:r>
            <a:endParaRPr sz="1500"/>
          </a:p>
        </p:txBody>
      </p:sp>
      <p:pic>
        <p:nvPicPr>
          <p:cNvPr id="208" name="Google Shape;208;p32"/>
          <p:cNvPicPr preferRelativeResize="0"/>
          <p:nvPr/>
        </p:nvPicPr>
        <p:blipFill rotWithShape="1">
          <a:blip r:embed="rId1"/>
          <a:srcRect l="1332" t="3567"/>
          <a:stretch>
            <a:fillRect/>
          </a:stretch>
        </p:blipFill>
        <p:spPr>
          <a:xfrm rot="5400000">
            <a:off x="4200387" y="1346788"/>
            <a:ext cx="5342426" cy="4391750"/>
          </a:xfrm>
          <a:prstGeom prst="rect">
            <a:avLst/>
          </a:prstGeom>
          <a:noFill/>
          <a:ln>
            <a:noFill/>
          </a:ln>
        </p:spPr>
      </p:pic>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254650" y="194142"/>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600"/>
              </a:spcBef>
              <a:spcAft>
                <a:spcPts val="0"/>
              </a:spcAft>
              <a:buClr>
                <a:schemeClr val="dk1"/>
              </a:buClr>
              <a:buSzPts val="1100"/>
              <a:buFont typeface="Arial" panose="020B0604020202020204"/>
              <a:buNone/>
            </a:pPr>
            <a:r>
              <a:rPr lang="en-GB" b="1" u="sng">
                <a:solidFill>
                  <a:srgbClr val="000000"/>
                </a:solidFill>
              </a:rPr>
              <a:t>Steps for model building: </a:t>
            </a:r>
            <a:endParaRPr b="1" u="sng">
              <a:solidFill>
                <a:srgbClr val="000000"/>
              </a:solidFill>
            </a:endParaRPr>
          </a:p>
        </p:txBody>
      </p:sp>
      <p:sp>
        <p:nvSpPr>
          <p:cNvPr id="214" name="Google Shape;214;p33"/>
          <p:cNvSpPr txBox="1">
            <a:spLocks noGrp="1"/>
          </p:cNvSpPr>
          <p:nvPr>
            <p:ph type="body" idx="1"/>
          </p:nvPr>
        </p:nvSpPr>
        <p:spPr>
          <a:xfrm>
            <a:off x="311700" y="1058825"/>
            <a:ext cx="8327100" cy="2313300"/>
          </a:xfrm>
          <a:prstGeom prst="rect">
            <a:avLst/>
          </a:prstGeom>
          <a:noFill/>
          <a:ln>
            <a:noFill/>
          </a:ln>
        </p:spPr>
        <p:txBody>
          <a:bodyPr spcFirstLastPara="1" wrap="square" lIns="91425" tIns="91425" rIns="91425" bIns="91425" anchor="t" anchorCtr="0">
            <a:noAutofit/>
          </a:bodyPr>
          <a:lstStyle/>
          <a:p>
            <a:pPr marL="0" marR="508000" lvl="0" indent="0" algn="just" rtl="0">
              <a:lnSpc>
                <a:spcPct val="105000"/>
              </a:lnSpc>
              <a:spcBef>
                <a:spcPts val="0"/>
              </a:spcBef>
              <a:spcAft>
                <a:spcPts val="0"/>
              </a:spcAft>
              <a:buClr>
                <a:schemeClr val="dk1"/>
              </a:buClr>
              <a:buSzPts val="1100"/>
              <a:buFont typeface="Arial" panose="020B0604020202020204"/>
              <a:buNone/>
            </a:pPr>
            <a:r>
              <a:rPr lang="en-GB"/>
              <a:t>1. As per the approach, Train Test split (70:30) with Stratify as a parameter.</a:t>
            </a:r>
            <a:endParaRPr lang="en-GB"/>
          </a:p>
          <a:p>
            <a:pPr marL="0" marR="508000" lvl="0" indent="0" algn="just" rtl="0">
              <a:lnSpc>
                <a:spcPct val="105000"/>
              </a:lnSpc>
              <a:spcBef>
                <a:spcPts val="0"/>
              </a:spcBef>
              <a:spcAft>
                <a:spcPts val="0"/>
              </a:spcAft>
              <a:buClr>
                <a:schemeClr val="dk1"/>
              </a:buClr>
              <a:buSzPts val="1100"/>
              <a:buFont typeface="Arial" panose="020B0604020202020204"/>
              <a:buNone/>
            </a:pPr>
            <a:r>
              <a:rPr lang="en-GB"/>
              <a:t>2. SMOTE for treating Imbalance</a:t>
            </a:r>
            <a:endParaRPr lang="en-GB"/>
          </a:p>
          <a:p>
            <a:pPr marL="0" marR="508000" lvl="0" indent="0" algn="just" rtl="0">
              <a:lnSpc>
                <a:spcPct val="105000"/>
              </a:lnSpc>
              <a:spcBef>
                <a:spcPts val="0"/>
              </a:spcBef>
              <a:spcAft>
                <a:spcPts val="0"/>
              </a:spcAft>
              <a:buClr>
                <a:schemeClr val="dk1"/>
              </a:buClr>
              <a:buSzPts val="1100"/>
              <a:buFont typeface="Arial" panose="020B0604020202020204"/>
              <a:buNone/>
            </a:pPr>
            <a:r>
              <a:rPr lang="en-GB"/>
              <a:t>3. Random SearchCV with min 2 hyper parameters for all the models (Random State = 42).</a:t>
            </a:r>
            <a:endParaRPr lang="en-GB"/>
          </a:p>
          <a:p>
            <a:pPr marL="0" marR="508000" lvl="0" indent="0" algn="just" rtl="0">
              <a:lnSpc>
                <a:spcPct val="105000"/>
              </a:lnSpc>
              <a:spcBef>
                <a:spcPts val="0"/>
              </a:spcBef>
              <a:spcAft>
                <a:spcPts val="0"/>
              </a:spcAft>
              <a:buClr>
                <a:schemeClr val="dk1"/>
              </a:buClr>
              <a:buSzPts val="1100"/>
              <a:buFont typeface="Arial" panose="020B0604020202020204"/>
              <a:buNone/>
            </a:pPr>
            <a:r>
              <a:rPr lang="en-GB"/>
              <a:t>4. Extracted the best Hyper-tuned model and rerun by removing features by using feature importance function.</a:t>
            </a:r>
            <a:endParaRPr lang="en-GB"/>
          </a:p>
          <a:p>
            <a:pPr marL="0" marR="508000" lvl="0" indent="0" algn="just" rtl="0">
              <a:lnSpc>
                <a:spcPct val="105000"/>
              </a:lnSpc>
              <a:spcBef>
                <a:spcPts val="0"/>
              </a:spcBef>
              <a:spcAft>
                <a:spcPts val="0"/>
              </a:spcAft>
              <a:buNone/>
            </a:pPr>
            <a:r>
              <a:rPr lang="en-GB"/>
              <a:t>5. Extracted the required features for model and Hyper-parameters. </a:t>
            </a:r>
            <a:endParaRPr lang="en-GB"/>
          </a:p>
        </p:txBody>
      </p:sp>
      <p:pic>
        <p:nvPicPr>
          <p:cNvPr id="215" name="Google Shape;215;p33"/>
          <p:cNvPicPr preferRelativeResize="0"/>
          <p:nvPr/>
        </p:nvPicPr>
        <p:blipFill>
          <a:blip r:embed="rId1"/>
          <a:stretch>
            <a:fillRect/>
          </a:stretch>
        </p:blipFill>
        <p:spPr>
          <a:xfrm>
            <a:off x="311700" y="3157550"/>
            <a:ext cx="3761625" cy="2955300"/>
          </a:xfrm>
          <a:prstGeom prst="rect">
            <a:avLst/>
          </a:prstGeom>
          <a:noFill/>
          <a:ln>
            <a:noFill/>
          </a:ln>
        </p:spPr>
      </p:pic>
      <p:pic>
        <p:nvPicPr>
          <p:cNvPr id="216" name="Google Shape;216;p33"/>
          <p:cNvPicPr preferRelativeResize="0"/>
          <p:nvPr/>
        </p:nvPicPr>
        <p:blipFill>
          <a:blip r:embed="rId2"/>
          <a:stretch>
            <a:fillRect/>
          </a:stretch>
        </p:blipFill>
        <p:spPr>
          <a:xfrm>
            <a:off x="4905625" y="3157550"/>
            <a:ext cx="3579675" cy="2955300"/>
          </a:xfrm>
          <a:prstGeom prst="rect">
            <a:avLst/>
          </a:prstGeom>
          <a:noFill/>
          <a:ln>
            <a:noFill/>
          </a:ln>
        </p:spPr>
      </p:pic>
      <p:sp>
        <p:nvSpPr>
          <p:cNvPr id="217" name="Google Shape;217;p33"/>
          <p:cNvSpPr txBox="1"/>
          <p:nvPr/>
        </p:nvSpPr>
        <p:spPr>
          <a:xfrm>
            <a:off x="1302113" y="6112850"/>
            <a:ext cx="17808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Without Stratify</a:t>
            </a:r>
            <a:endParaRPr sz="1800"/>
          </a:p>
        </p:txBody>
      </p:sp>
      <p:sp>
        <p:nvSpPr>
          <p:cNvPr id="218" name="Google Shape;218;p33"/>
          <p:cNvSpPr txBox="1"/>
          <p:nvPr/>
        </p:nvSpPr>
        <p:spPr>
          <a:xfrm>
            <a:off x="5838373" y="6112850"/>
            <a:ext cx="14760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dk1"/>
                </a:solidFill>
              </a:rPr>
              <a:t>With Stratify</a:t>
            </a:r>
            <a:endParaRPr lang="en-GB" sz="1800">
              <a:solidFill>
                <a:schemeClr val="dk1"/>
              </a:solidFill>
            </a:endParaRPr>
          </a:p>
        </p:txBody>
      </p:sp>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900" b="1" u="sng" dirty="0"/>
              <a:t> Models output after Hyperparameter </a:t>
            </a:r>
            <a:r>
              <a:rPr lang="en-GB" sz="1900" b="1" u="sng" dirty="0" smtClean="0"/>
              <a:t>tuning: </a:t>
            </a:r>
            <a:endParaRPr sz="1900" b="1" u="sng" dirty="0"/>
          </a:p>
        </p:txBody>
      </p:sp>
      <p:pic>
        <p:nvPicPr>
          <p:cNvPr id="224" name="Google Shape;224;p34"/>
          <p:cNvPicPr preferRelativeResize="0"/>
          <p:nvPr/>
        </p:nvPicPr>
        <p:blipFill rotWithShape="1">
          <a:blip r:embed="rId1"/>
          <a:srcRect t="8974"/>
          <a:stretch>
            <a:fillRect/>
          </a:stretch>
        </p:blipFill>
        <p:spPr>
          <a:xfrm>
            <a:off x="144781" y="1123188"/>
            <a:ext cx="8831580" cy="4637532"/>
          </a:xfrm>
          <a:prstGeom prst="rect">
            <a:avLst/>
          </a:prstGeom>
          <a:noFill/>
          <a:ln>
            <a:noFill/>
          </a:ln>
        </p:spPr>
      </p:pic>
      <p:sp>
        <p:nvSpPr>
          <p:cNvPr id="3" name="TextBox 2"/>
          <p:cNvSpPr txBox="1"/>
          <p:nvPr/>
        </p:nvSpPr>
        <p:spPr>
          <a:xfrm>
            <a:off x="144781" y="5836920"/>
            <a:ext cx="8831579" cy="738664"/>
          </a:xfrm>
          <a:prstGeom prst="rect">
            <a:avLst/>
          </a:prstGeom>
          <a:noFill/>
        </p:spPr>
        <p:txBody>
          <a:bodyPr wrap="square" rtlCol="0">
            <a:spAutoFit/>
          </a:bodyPr>
          <a:lstStyle/>
          <a:p>
            <a:r>
              <a:rPr lang="en-IN" dirty="0" smtClean="0"/>
              <a:t>From the above graph we can see that the results of Random Forest and KNN are high and close, But based on the Consistent recall across train and test we select Random Forest as Best Model, Now we have to see the performance of Random forest to select the best approach.</a:t>
            </a:r>
            <a:endParaRPr lang="en-IN" dirty="0"/>
          </a:p>
        </p:txBody>
      </p:sp>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35"/>
          <p:cNvPicPr preferRelativeResize="0"/>
          <p:nvPr/>
        </p:nvPicPr>
        <p:blipFill rotWithShape="1">
          <a:blip r:embed="rId1"/>
          <a:srcRect/>
          <a:stretch>
            <a:fillRect/>
          </a:stretch>
        </p:blipFill>
        <p:spPr>
          <a:xfrm>
            <a:off x="189412" y="108857"/>
            <a:ext cx="8736874" cy="3975463"/>
          </a:xfrm>
          <a:prstGeom prst="rect">
            <a:avLst/>
          </a:prstGeom>
          <a:noFill/>
          <a:ln>
            <a:noFill/>
          </a:ln>
        </p:spPr>
      </p:pic>
      <p:pic>
        <p:nvPicPr>
          <p:cNvPr id="230" name="Google Shape;230;p35"/>
          <p:cNvPicPr preferRelativeResize="0"/>
          <p:nvPr/>
        </p:nvPicPr>
        <p:blipFill rotWithShape="1">
          <a:blip r:embed="rId2"/>
          <a:srcRect/>
          <a:stretch>
            <a:fillRect/>
          </a:stretch>
        </p:blipFill>
        <p:spPr>
          <a:xfrm>
            <a:off x="189412" y="4157526"/>
            <a:ext cx="8736874" cy="623479"/>
          </a:xfrm>
          <a:prstGeom prst="rect">
            <a:avLst/>
          </a:prstGeom>
          <a:noFill/>
          <a:ln>
            <a:noFill/>
          </a:ln>
        </p:spPr>
      </p:pic>
      <p:sp>
        <p:nvSpPr>
          <p:cNvPr id="2" name="TextBox 1"/>
          <p:cNvSpPr txBox="1"/>
          <p:nvPr/>
        </p:nvSpPr>
        <p:spPr>
          <a:xfrm>
            <a:off x="189412" y="4937760"/>
            <a:ext cx="8736874" cy="738664"/>
          </a:xfrm>
          <a:prstGeom prst="rect">
            <a:avLst/>
          </a:prstGeom>
          <a:noFill/>
        </p:spPr>
        <p:txBody>
          <a:bodyPr wrap="square" rtlCol="0">
            <a:spAutoFit/>
          </a:bodyPr>
          <a:lstStyle/>
          <a:p>
            <a:r>
              <a:rPr lang="en-IN" dirty="0" smtClean="0"/>
              <a:t>The best approach is the raw data with only Hill shade and Distance to Hydrology as synergised Columns and outliers are not treated for random forest. Now we have selected the best approach and model lets see metrics.</a:t>
            </a:r>
            <a:endParaRPr lang="en-IN" dirty="0"/>
          </a:p>
        </p:txBody>
      </p:sp>
      <p:graphicFrame>
        <p:nvGraphicFramePr>
          <p:cNvPr id="4" name="Object 3"/>
          <p:cNvGraphicFramePr>
            <a:graphicFrameLocks noChangeAspect="1"/>
          </p:cNvGraphicFramePr>
          <p:nvPr/>
        </p:nvGraphicFramePr>
        <p:xfrm>
          <a:off x="6962504" y="5833179"/>
          <a:ext cx="914400" cy="792163"/>
        </p:xfrm>
        <a:graphic>
          <a:graphicData uri="http://schemas.openxmlformats.org/presentationml/2006/ole">
            <mc:AlternateContent xmlns:mc="http://schemas.openxmlformats.org/markup-compatibility/2006">
              <mc:Choice xmlns:v="urn:schemas-microsoft-com:vml" Requires="v">
                <p:oleObj spid="_x0000_s1030" name="Worksheet" showAsIcon="1" r:id="rId3" imgW="1143000" imgH="990600" progId="Excel.Sheet.12">
                  <p:embed/>
                </p:oleObj>
              </mc:Choice>
              <mc:Fallback>
                <p:oleObj name="Worksheet" showAsIcon="1" r:id="rId3" imgW="1143000" imgH="990600" progId="Excel.Sheet.12">
                  <p:embed/>
                  <p:pic>
                    <p:nvPicPr>
                      <p:cNvPr id="0" name="Picture 1029"/>
                      <p:cNvPicPr/>
                      <p:nvPr/>
                    </p:nvPicPr>
                    <p:blipFill>
                      <a:blip r:embed="rId4"/>
                      <a:stretch>
                        <a:fillRect/>
                      </a:stretch>
                    </p:blipFill>
                    <p:spPr>
                      <a:xfrm>
                        <a:off x="6962504" y="5833179"/>
                        <a:ext cx="914400" cy="792163"/>
                      </a:xfrm>
                      <a:prstGeom prst="rect">
                        <a:avLst/>
                      </a:prstGeom>
                    </p:spPr>
                  </p:pic>
                </p:oleObj>
              </mc:Fallback>
            </mc:AlternateContent>
          </a:graphicData>
        </a:graphic>
      </p:graphicFrame>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p:nvPr/>
        </p:nvSpPr>
        <p:spPr>
          <a:xfrm>
            <a:off x="311625" y="798150"/>
            <a:ext cx="8368200" cy="2511107"/>
          </a:xfrm>
          <a:prstGeom prst="rect">
            <a:avLst/>
          </a:prstGeom>
          <a:noFill/>
          <a:ln>
            <a:noFill/>
          </a:ln>
        </p:spPr>
        <p:txBody>
          <a:bodyPr spcFirstLastPara="1" wrap="square" lIns="91425" tIns="91425" rIns="91425" bIns="91425" anchor="t" anchorCtr="0">
            <a:noAutofit/>
          </a:bodyPr>
          <a:lstStyle/>
          <a:p>
            <a:pPr marL="342900" marR="0" lvl="0" indent="-317500" algn="l" rtl="0">
              <a:lnSpc>
                <a:spcPct val="100000"/>
              </a:lnSpc>
              <a:spcBef>
                <a:spcPts val="0"/>
              </a:spcBef>
              <a:spcAft>
                <a:spcPts val="0"/>
              </a:spcAft>
              <a:buClr>
                <a:srgbClr val="000000"/>
              </a:buClr>
              <a:buSzPts val="1600"/>
              <a:buFont typeface="Arial" panose="020B0604020202020204"/>
              <a:buChar char="•"/>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Final Model: Random Forest with Stratified Train test Split and used SMOTE for Imbalance Treatment.</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17500" algn="l" rtl="0">
              <a:lnSpc>
                <a:spcPct val="100000"/>
              </a:lnSpc>
              <a:spcBef>
                <a:spcPts val="0"/>
              </a:spcBef>
              <a:spcAft>
                <a:spcPts val="0"/>
              </a:spcAft>
              <a:buClr>
                <a:srgbClr val="000000"/>
              </a:buClr>
              <a:buSzPts val="1600"/>
              <a:buFont typeface="Arial" panose="020B0604020202020204"/>
              <a:buChar char="•"/>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Parameters:	criterion='entropy',n_estimators=50,random_state=42, class_weight='balanced', max_depth=25</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17500" algn="l" rtl="0">
              <a:lnSpc>
                <a:spcPct val="100000"/>
              </a:lnSpc>
              <a:spcBef>
                <a:spcPts val="0"/>
              </a:spcBef>
              <a:spcAft>
                <a:spcPts val="0"/>
              </a:spcAft>
              <a:buClr>
                <a:srgbClr val="000000"/>
              </a:buClr>
              <a:buSzPts val="1600"/>
              <a:buFont typeface="Arial" panose="020B0604020202020204"/>
              <a:buChar char="•"/>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Required Features : 'Elevation', 'Aspect', 'Horizontal_Distance_To_Roadways', 'Horizontal_Distance_To_Fire_Points', 'Distance_To_Hydrology'</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342900" marR="0" lvl="0" indent="-317500" algn="l" rtl="0">
              <a:lnSpc>
                <a:spcPct val="100000"/>
              </a:lnSpc>
              <a:spcBef>
                <a:spcPts val="0"/>
              </a:spcBef>
              <a:spcAft>
                <a:spcPts val="0"/>
              </a:spcAft>
              <a:buClr>
                <a:srgbClr val="000000"/>
              </a:buClr>
              <a:buSzPts val="1600"/>
              <a:buFont typeface="Arial" panose="020B0604020202020204"/>
              <a:buChar char="•"/>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Metrics : </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800100" marR="0" lvl="0" indent="-215900" algn="l" rtl="0">
              <a:lnSpc>
                <a:spcPct val="100000"/>
              </a:lnSpc>
              <a:spcBef>
                <a:spcPts val="0"/>
              </a:spcBef>
              <a:spcAft>
                <a:spcPts val="0"/>
              </a:spcAft>
              <a:buClr>
                <a:srgbClr val="000000"/>
              </a:buClr>
              <a:buSzPts val="2000"/>
              <a:buFont typeface="Arial" panose="020B0604020202020204"/>
              <a:buNone/>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Train Recall </a:t>
            </a:r>
            <a:r>
              <a:rPr lang="en-GB"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 0.9998</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800100" marR="0" lvl="0" indent="-215900" algn="l" rtl="0">
              <a:lnSpc>
                <a:spcPct val="100000"/>
              </a:lnSpc>
              <a:spcBef>
                <a:spcPts val="0"/>
              </a:spcBef>
              <a:spcAft>
                <a:spcPts val="0"/>
              </a:spcAft>
              <a:buClr>
                <a:srgbClr val="000000"/>
              </a:buClr>
              <a:buSzPts val="2000"/>
              <a:buFont typeface="Arial" panose="020B0604020202020204"/>
              <a:buNone/>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Test Recall : </a:t>
            </a:r>
            <a:r>
              <a:rPr lang="en-GB"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0.9551</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800100" marR="0" lvl="0" indent="-215900" algn="l" rtl="0">
              <a:lnSpc>
                <a:spcPct val="100000"/>
              </a:lnSpc>
              <a:spcBef>
                <a:spcPts val="0"/>
              </a:spcBef>
              <a:spcAft>
                <a:spcPts val="0"/>
              </a:spcAft>
              <a:buClr>
                <a:srgbClr val="000000"/>
              </a:buClr>
              <a:buSzPts val="2000"/>
              <a:buFont typeface="Arial" panose="020B0604020202020204"/>
              <a:buNone/>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The f1_weighted of the Train is : </a:t>
            </a:r>
            <a:r>
              <a:rPr lang="en-GB"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0.9998 </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800100" marR="0" lvl="0" indent="-215900" algn="l" rtl="0">
              <a:lnSpc>
                <a:spcPct val="100000"/>
              </a:lnSpc>
              <a:spcBef>
                <a:spcPts val="0"/>
              </a:spcBef>
              <a:spcAft>
                <a:spcPts val="0"/>
              </a:spcAft>
              <a:buClr>
                <a:srgbClr val="000000"/>
              </a:buClr>
              <a:buSzPts val="2000"/>
              <a:buFont typeface="Arial" panose="020B0604020202020204"/>
              <a:buNone/>
            </a:pPr>
            <a:r>
              <a:rPr lang="en-GB" b="0" i="0" u="none" strike="noStrike" cap="none" dirty="0">
                <a:solidFill>
                  <a:srgbClr val="000000"/>
                </a:solidFill>
                <a:latin typeface="Arial" panose="020B0604020202020204"/>
                <a:ea typeface="Arial" panose="020B0604020202020204"/>
                <a:cs typeface="Arial" panose="020B0604020202020204"/>
                <a:sym typeface="Arial" panose="020B0604020202020204"/>
              </a:rPr>
              <a:t>The f1_weighted of the Test is : </a:t>
            </a:r>
            <a:r>
              <a:rPr lang="en-GB" b="0" i="0" u="none" strike="noStrike" cap="none" dirty="0" smtClean="0">
                <a:solidFill>
                  <a:srgbClr val="000000"/>
                </a:solidFill>
                <a:latin typeface="Arial" panose="020B0604020202020204"/>
                <a:ea typeface="Arial" panose="020B0604020202020204"/>
                <a:cs typeface="Arial" panose="020B0604020202020204"/>
                <a:sym typeface="Arial" panose="020B0604020202020204"/>
              </a:rPr>
              <a:t>0.9551</a:t>
            </a:r>
            <a:endParaRPr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237" name="Google Shape;237;p36"/>
          <p:cNvSpPr txBox="1">
            <a:spLocks noGrp="1"/>
          </p:cNvSpPr>
          <p:nvPr>
            <p:ph type="title"/>
          </p:nvPr>
        </p:nvSpPr>
        <p:spPr>
          <a:xfrm>
            <a:off x="311625" y="198160"/>
            <a:ext cx="8520600" cy="60000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400" b="1" u="sng"/>
              <a:t>INFERENCE</a:t>
            </a:r>
            <a:r>
              <a:rPr lang="en-GB" sz="2400" b="1"/>
              <a:t>:</a:t>
            </a:r>
            <a:endParaRPr sz="2400"/>
          </a:p>
        </p:txBody>
      </p:sp>
      <p:pic>
        <p:nvPicPr>
          <p:cNvPr id="238" name="Google Shape;238;p36"/>
          <p:cNvPicPr preferRelativeResize="0"/>
          <p:nvPr/>
        </p:nvPicPr>
        <p:blipFill rotWithShape="1">
          <a:blip r:embed="rId1"/>
          <a:srcRect/>
          <a:stretch>
            <a:fillRect/>
          </a:stretch>
        </p:blipFill>
        <p:spPr>
          <a:xfrm>
            <a:off x="159225" y="3309258"/>
            <a:ext cx="4116684" cy="3293968"/>
          </a:xfrm>
          <a:prstGeom prst="rect">
            <a:avLst/>
          </a:prstGeom>
          <a:noFill/>
          <a:ln>
            <a:noFill/>
          </a:ln>
        </p:spPr>
      </p:pic>
      <p:pic>
        <p:nvPicPr>
          <p:cNvPr id="239" name="Google Shape;239;p36"/>
          <p:cNvPicPr preferRelativeResize="0"/>
          <p:nvPr/>
        </p:nvPicPr>
        <p:blipFill rotWithShape="1">
          <a:blip r:embed="rId2"/>
          <a:srcRect/>
          <a:stretch>
            <a:fillRect/>
          </a:stretch>
        </p:blipFill>
        <p:spPr>
          <a:xfrm>
            <a:off x="4340975" y="3309257"/>
            <a:ext cx="4663687" cy="3293969"/>
          </a:xfrm>
          <a:prstGeom prst="rect">
            <a:avLst/>
          </a:prstGeom>
          <a:noFill/>
          <a:ln>
            <a:noFill/>
          </a:ln>
        </p:spPr>
      </p:pic>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120892"/>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b="1" u="sng"/>
              <a:t>Recommendations</a:t>
            </a:r>
            <a:endParaRPr b="1" u="sng"/>
          </a:p>
        </p:txBody>
      </p:sp>
      <p:sp>
        <p:nvSpPr>
          <p:cNvPr id="245" name="Google Shape;245;p37"/>
          <p:cNvSpPr txBox="1"/>
          <p:nvPr/>
        </p:nvSpPr>
        <p:spPr>
          <a:xfrm>
            <a:off x="311700" y="1210491"/>
            <a:ext cx="8877300" cy="1759132"/>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GB" sz="1600" dirty="0"/>
              <a:t>Since we have achieved the required business target to increase the efficiency from 70.58 and have achieved 95 %. We have </a:t>
            </a:r>
            <a:r>
              <a:rPr lang="en-GB" sz="1600" dirty="0">
                <a:solidFill>
                  <a:schemeClr val="dk1"/>
                </a:solidFill>
              </a:rPr>
              <a:t>some recommendations from EDA part as shown below</a:t>
            </a:r>
            <a:endParaRPr sz="1600" dirty="0">
              <a:solidFill>
                <a:schemeClr val="dk1"/>
              </a:solidFill>
            </a:endParaRPr>
          </a:p>
          <a:p>
            <a:pPr marL="469900" lvl="0" indent="-342900" algn="l" rtl="0">
              <a:lnSpc>
                <a:spcPct val="115000"/>
              </a:lnSpc>
              <a:spcBef>
                <a:spcPts val="1200"/>
              </a:spcBef>
              <a:spcAft>
                <a:spcPts val="0"/>
              </a:spcAft>
              <a:buSzPts val="1600"/>
              <a:buFont typeface="+mj-lt"/>
              <a:buAutoNum type="arabicPeriod"/>
            </a:pPr>
            <a:r>
              <a:rPr lang="en-GB" sz="1600" dirty="0"/>
              <a:t>Only these 5 features are enough to predict the cover type using our model the features are 'Elevation', 'Aspect', 'Horizontal_Distance_To_Roadways', Horizontal_Distance_To_Fire_Points', 'Distance_To_Hydrology</a:t>
            </a:r>
            <a:r>
              <a:rPr lang="en-GB" sz="1600" dirty="0" smtClean="0"/>
              <a:t>'.</a:t>
            </a:r>
            <a:endParaRPr lang="en-GB" sz="1600" dirty="0" smtClean="0"/>
          </a:p>
          <a:p>
            <a:pPr marL="469900" lvl="0" indent="-342900" algn="l" rtl="0">
              <a:lnSpc>
                <a:spcPct val="115000"/>
              </a:lnSpc>
              <a:spcBef>
                <a:spcPts val="1200"/>
              </a:spcBef>
              <a:spcAft>
                <a:spcPts val="0"/>
              </a:spcAft>
              <a:buSzPts val="1600"/>
              <a:buFont typeface="+mj-lt"/>
              <a:buAutoNum type="arabicPeriod"/>
            </a:pPr>
            <a:r>
              <a:rPr lang="en-GB" sz="1600" dirty="0" smtClean="0"/>
              <a:t>There are missing values for Aspen in Distance to fire_points which may be investigated.</a:t>
            </a:r>
            <a:endParaRPr sz="1600" dirty="0"/>
          </a:p>
          <a:p>
            <a:pPr marL="342900" lvl="1" indent="-342900">
              <a:lnSpc>
                <a:spcPct val="115000"/>
              </a:lnSpc>
              <a:spcBef>
                <a:spcPts val="1200"/>
              </a:spcBef>
              <a:spcAft>
                <a:spcPts val="1200"/>
              </a:spcAft>
              <a:buFont typeface="+mj-lt"/>
              <a:buAutoNum type="arabicPeriod"/>
            </a:pPr>
            <a:endParaRPr sz="1600" dirty="0"/>
          </a:p>
        </p:txBody>
      </p:sp>
      <p:pic>
        <p:nvPicPr>
          <p:cNvPr id="5" name="Google Shape;252;p38"/>
          <p:cNvPicPr preferRelativeResize="0"/>
          <p:nvPr/>
        </p:nvPicPr>
        <p:blipFill>
          <a:blip r:embed="rId1"/>
          <a:stretch>
            <a:fillRect/>
          </a:stretch>
        </p:blipFill>
        <p:spPr>
          <a:xfrm>
            <a:off x="512738" y="2969623"/>
            <a:ext cx="8319561" cy="3614057"/>
          </a:xfrm>
          <a:prstGeom prst="rect">
            <a:avLst/>
          </a:prstGeom>
          <a:noFill/>
          <a:ln>
            <a:noFill/>
          </a:ln>
        </p:spPr>
      </p:pic>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body" idx="1"/>
          </p:nvPr>
        </p:nvSpPr>
        <p:spPr>
          <a:xfrm>
            <a:off x="414898" y="262968"/>
            <a:ext cx="8314200" cy="538221"/>
          </a:xfrm>
          <a:prstGeom prst="rect">
            <a:avLst/>
          </a:prstGeom>
        </p:spPr>
        <p:txBody>
          <a:bodyPr spcFirstLastPara="1" wrap="square" lIns="91425" tIns="91425" rIns="91425" bIns="91425" anchor="ctr" anchorCtr="0">
            <a:noAutofit/>
          </a:bodyPr>
          <a:lstStyle/>
          <a:p>
            <a:pPr marL="0" lvl="0" indent="0">
              <a:lnSpc>
                <a:spcPct val="115000"/>
              </a:lnSpc>
              <a:spcBef>
                <a:spcPts val="1200"/>
              </a:spcBef>
            </a:pPr>
            <a:r>
              <a:rPr lang="en-GB" sz="1600" dirty="0" smtClean="0">
                <a:solidFill>
                  <a:schemeClr val="dk1"/>
                </a:solidFill>
              </a:rPr>
              <a:t>3.   </a:t>
            </a:r>
            <a:r>
              <a:rPr lang="en-GB" sz="1600" dirty="0">
                <a:solidFill>
                  <a:schemeClr val="dk1"/>
                </a:solidFill>
              </a:rPr>
              <a:t>There are about 9 Fire points greater than 300 meters from </a:t>
            </a:r>
            <a:r>
              <a:rPr lang="en-GB" sz="1600" dirty="0" smtClean="0">
                <a:solidFill>
                  <a:schemeClr val="dk1"/>
                </a:solidFill>
              </a:rPr>
              <a:t>Hydrology </a:t>
            </a:r>
            <a:r>
              <a:rPr lang="en-GB" sz="1600" dirty="0">
                <a:solidFill>
                  <a:schemeClr val="dk1"/>
                </a:solidFill>
              </a:rPr>
              <a:t>across cover types and Krummholz is the farthest at 800 </a:t>
            </a:r>
            <a:r>
              <a:rPr lang="en-GB" sz="1600" dirty="0" smtClean="0">
                <a:solidFill>
                  <a:schemeClr val="dk1"/>
                </a:solidFill>
              </a:rPr>
              <a:t>mts which is located in </a:t>
            </a:r>
            <a:r>
              <a:rPr lang="en-IN" sz="1600" dirty="0" err="1">
                <a:solidFill>
                  <a:schemeClr val="dk1"/>
                </a:solidFill>
              </a:rPr>
              <a:t>Neota</a:t>
            </a:r>
            <a:r>
              <a:rPr lang="en-IN" sz="1600" dirty="0">
                <a:solidFill>
                  <a:schemeClr val="dk1"/>
                </a:solidFill>
              </a:rPr>
              <a:t> wilderness </a:t>
            </a:r>
            <a:r>
              <a:rPr lang="en-IN" sz="1600" dirty="0" smtClean="0">
                <a:solidFill>
                  <a:schemeClr val="dk1"/>
                </a:solidFill>
              </a:rPr>
              <a:t>area.</a:t>
            </a:r>
            <a:r>
              <a:rPr lang="en-GB" sz="1600" dirty="0" smtClean="0">
                <a:solidFill>
                  <a:schemeClr val="dk1"/>
                </a:solidFill>
              </a:rPr>
              <a:t>       </a:t>
            </a:r>
            <a:endParaRPr sz="1600" dirty="0">
              <a:solidFill>
                <a:schemeClr val="dk1"/>
              </a:solidFill>
            </a:endParaRPr>
          </a:p>
          <a:p>
            <a:pPr marL="0" lvl="0" indent="0" algn="l" rtl="0">
              <a:spcBef>
                <a:spcPts val="1200"/>
              </a:spcBef>
              <a:spcAft>
                <a:spcPts val="0"/>
              </a:spcAft>
              <a:buNone/>
            </a:pPr>
            <a:endParaRPr dirty="0"/>
          </a:p>
        </p:txBody>
      </p:sp>
      <p:pic>
        <p:nvPicPr>
          <p:cNvPr id="253" name="Google Shape;253;p38"/>
          <p:cNvPicPr preferRelativeResize="0"/>
          <p:nvPr/>
        </p:nvPicPr>
        <p:blipFill>
          <a:blip r:embed="rId1"/>
          <a:stretch>
            <a:fillRect/>
          </a:stretch>
        </p:blipFill>
        <p:spPr>
          <a:xfrm>
            <a:off x="414898" y="3662600"/>
            <a:ext cx="8391237" cy="3034291"/>
          </a:xfrm>
          <a:prstGeom prst="rect">
            <a:avLst/>
          </a:prstGeom>
          <a:noFill/>
          <a:ln>
            <a:noFill/>
          </a:ln>
        </p:spPr>
      </p:pic>
      <p:pic>
        <p:nvPicPr>
          <p:cNvPr id="5" name="Google Shape;246;p37"/>
          <p:cNvPicPr preferRelativeResize="0"/>
          <p:nvPr/>
        </p:nvPicPr>
        <p:blipFill>
          <a:blip r:embed="rId2"/>
          <a:stretch>
            <a:fillRect/>
          </a:stretch>
        </p:blipFill>
        <p:spPr>
          <a:xfrm>
            <a:off x="414899" y="801189"/>
            <a:ext cx="8391237" cy="2795452"/>
          </a:xfrm>
          <a:prstGeom prst="rect">
            <a:avLst/>
          </a:prstGeom>
          <a:noFill/>
          <a:ln>
            <a:noFill/>
          </a:ln>
        </p:spPr>
      </p:pic>
    </p:spTree>
  </p:cSld>
  <p:clrMapOvr>
    <a:masterClrMapping/>
  </p:clrMapOvr>
  <p:transition spd="slow">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p:nvPr/>
        </p:nvSpPr>
        <p:spPr>
          <a:xfrm>
            <a:off x="2714550" y="1141350"/>
            <a:ext cx="5153100" cy="19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300"/>
              <a:buFont typeface="Arial" panose="020B0604020202020204"/>
              <a:buNone/>
            </a:pPr>
            <a:endParaRPr sz="53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9" name="Google Shape;259;p39"/>
          <p:cNvSpPr txBox="1">
            <a:spLocks noGrp="1"/>
          </p:cNvSpPr>
          <p:nvPr>
            <p:ph type="subTitle" idx="4294967295"/>
          </p:nvPr>
        </p:nvSpPr>
        <p:spPr>
          <a:xfrm>
            <a:off x="5482975" y="3795000"/>
            <a:ext cx="3209400" cy="23094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Clr>
                <a:schemeClr val="dk2"/>
              </a:buClr>
              <a:buSzPts val="1800"/>
              <a:buFont typeface="Arial" panose="020B0604020202020204"/>
              <a:buNone/>
            </a:pPr>
            <a:r>
              <a:rPr lang="en-GB" sz="1400" b="1"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GB" sz="2100" b="1" i="0" u="none" strike="noStrike" cap="none">
                <a:solidFill>
                  <a:srgbClr val="000000"/>
                </a:solidFill>
                <a:latin typeface="Arial" panose="020B0604020202020204"/>
                <a:ea typeface="Arial" panose="020B0604020202020204"/>
                <a:cs typeface="Arial" panose="020B0604020202020204"/>
                <a:sym typeface="Arial" panose="020B0604020202020204"/>
              </a:rPr>
              <a:t>SUBMITTED BY:</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0" marR="0" lvl="0" indent="0" algn="r" rtl="0">
              <a:lnSpc>
                <a:spcPct val="115000"/>
              </a:lnSpc>
              <a:spcBef>
                <a:spcPts val="300"/>
              </a:spcBef>
              <a:spcAft>
                <a:spcPts val="0"/>
              </a:spcAft>
              <a:buClr>
                <a:schemeClr val="dk2"/>
              </a:buClr>
              <a:buSzPts val="1800"/>
              <a:buFont typeface="Arial" panose="020B0604020202020204"/>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AMULYA MANNE</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0" marR="0" lvl="0" indent="0" algn="r" rtl="0">
              <a:lnSpc>
                <a:spcPct val="115000"/>
              </a:lnSpc>
              <a:spcBef>
                <a:spcPts val="300"/>
              </a:spcBef>
              <a:spcAft>
                <a:spcPts val="0"/>
              </a:spcAft>
              <a:buClr>
                <a:schemeClr val="dk2"/>
              </a:buClr>
              <a:buSzPts val="1800"/>
              <a:buFont typeface="Arial" panose="020B0604020202020204"/>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APOORVA</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3500" marR="0" lvl="0" indent="0" algn="r" rtl="0">
              <a:lnSpc>
                <a:spcPct val="115000"/>
              </a:lnSpc>
              <a:spcBef>
                <a:spcPts val="300"/>
              </a:spcBef>
              <a:spcAft>
                <a:spcPts val="0"/>
              </a:spcAft>
              <a:buClr>
                <a:schemeClr val="dk2"/>
              </a:buClr>
              <a:buSzPts val="1800"/>
              <a:buFont typeface="Arial" panose="020B0604020202020204"/>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GANESH DARSHAN</a:t>
            </a:r>
            <a:endParaRPr sz="1800" b="0" i="0" u="none" strike="noStrike" cap="none">
              <a:solidFill>
                <a:schemeClr val="dk2"/>
              </a:solidFill>
              <a:latin typeface="Arial" panose="020B0604020202020204"/>
              <a:ea typeface="Arial" panose="020B0604020202020204"/>
              <a:cs typeface="Arial" panose="020B0604020202020204"/>
              <a:sym typeface="Arial" panose="020B0604020202020204"/>
            </a:endParaRPr>
          </a:p>
          <a:p>
            <a:pPr marL="63500" marR="0" lvl="0" indent="0" algn="r" rtl="0">
              <a:lnSpc>
                <a:spcPct val="115000"/>
              </a:lnSpc>
              <a:spcBef>
                <a:spcPts val="300"/>
              </a:spcBef>
              <a:spcAft>
                <a:spcPts val="0"/>
              </a:spcAft>
              <a:buClr>
                <a:schemeClr val="dk2"/>
              </a:buClr>
              <a:buSzPts val="1800"/>
              <a:buFont typeface="Arial" panose="020B0604020202020204"/>
              <a:buNone/>
            </a:pPr>
            <a:r>
              <a:rPr lang="en-GB" sz="1800" b="0" i="0" u="none" strike="noStrike" cap="none">
                <a:solidFill>
                  <a:srgbClr val="000000"/>
                </a:solidFill>
                <a:latin typeface="Arial" panose="020B0604020202020204"/>
                <a:ea typeface="Arial" panose="020B0604020202020204"/>
                <a:cs typeface="Arial" panose="020B0604020202020204"/>
                <a:sym typeface="Arial" panose="020B0604020202020204"/>
              </a:rPr>
              <a:t>PRASHANTH G</a:t>
            </a:r>
            <a:endParaRPr sz="1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 name="Google Shape;260;p39"/>
          <p:cNvSpPr txBox="1"/>
          <p:nvPr/>
        </p:nvSpPr>
        <p:spPr>
          <a:xfrm>
            <a:off x="419100" y="3924525"/>
            <a:ext cx="4876800" cy="157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800" b="1" i="0" u="none" strike="noStrike" cap="none">
                <a:solidFill>
                  <a:schemeClr val="dk1"/>
                </a:solidFill>
                <a:latin typeface="Arial" panose="020B0604020202020204"/>
                <a:ea typeface="Arial" panose="020B0604020202020204"/>
                <a:cs typeface="Arial" panose="020B0604020202020204"/>
                <a:sym typeface="Arial" panose="020B0604020202020204"/>
              </a:rPr>
              <a:t>Mentor: Mr. Ankush Bansal</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800"/>
              <a:buFont typeface="Arial" panose="020B0604020202020204"/>
              <a:buNone/>
            </a:pPr>
            <a:r>
              <a:rPr lang="en-GB" sz="1800" b="1" i="0" u="none" strike="noStrike" cap="none">
                <a:solidFill>
                  <a:srgbClr val="000000"/>
                </a:solidFill>
                <a:latin typeface="Arial" panose="020B0604020202020204"/>
                <a:ea typeface="Arial" panose="020B0604020202020204"/>
                <a:cs typeface="Arial" panose="020B0604020202020204"/>
                <a:sym typeface="Arial" panose="020B0604020202020204"/>
              </a:rPr>
              <a:t>Batch: DSE_BANGALORE_AUG2019</a:t>
            </a:r>
            <a:endParaRPr sz="18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61" name="Google Shape;261;p39"/>
          <p:cNvPicPr preferRelativeResize="0"/>
          <p:nvPr/>
        </p:nvPicPr>
        <p:blipFill rotWithShape="1">
          <a:blip r:embed="rId1"/>
          <a:srcRect t="16430" b="9888"/>
          <a:stretch>
            <a:fillRect/>
          </a:stretch>
        </p:blipFill>
        <p:spPr>
          <a:xfrm>
            <a:off x="1228725" y="286925"/>
            <a:ext cx="5757849" cy="3403374"/>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100000"/>
            <a:ext cx="8520600" cy="67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b="1" u="sng"/>
              <a:t>Attribute Information</a:t>
            </a:r>
            <a:endParaRPr b="1" u="sng"/>
          </a:p>
        </p:txBody>
      </p:sp>
      <p:graphicFrame>
        <p:nvGraphicFramePr>
          <p:cNvPr id="78" name="Google Shape;78;p15"/>
          <p:cNvGraphicFramePr/>
          <p:nvPr/>
        </p:nvGraphicFramePr>
        <p:xfrm>
          <a:off x="311700" y="771700"/>
          <a:ext cx="4099575" cy="6050000"/>
        </p:xfrm>
        <a:graphic>
          <a:graphicData uri="http://schemas.openxmlformats.org/drawingml/2006/table">
            <a:tbl>
              <a:tblPr>
                <a:noFill/>
                <a:tableStyleId>{9DF3FF3E-7212-4CAF-8CCE-AF46FDDEAA2F}</a:tableStyleId>
              </a:tblPr>
              <a:tblGrid>
                <a:gridCol w="1294875"/>
                <a:gridCol w="1160600"/>
                <a:gridCol w="1644100"/>
              </a:tblGrid>
              <a:tr h="74290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Elevation</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Elevation in meters</a:t>
                      </a:r>
                      <a:endParaRPr sz="1500" u="none" strike="noStrike" cap="none"/>
                    </a:p>
                  </a:txBody>
                  <a:tcPr marL="91425" marR="91425" marT="121900" marB="121900"/>
                </a:tc>
              </a:tr>
              <a:tr h="74290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Aspect</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Aspect in degrees azimuth</a:t>
                      </a:r>
                      <a:endParaRPr sz="1500" u="none" strike="noStrike" cap="none"/>
                    </a:p>
                  </a:txBody>
                  <a:tcPr marL="91425" marR="91425" marT="121900" marB="121900"/>
                </a:tc>
              </a:tr>
              <a:tr h="58322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Slope</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Slope in degrees</a:t>
                      </a:r>
                      <a:endParaRPr sz="1500" u="none" strike="noStrike" cap="none"/>
                    </a:p>
                  </a:txBody>
                  <a:tcPr marL="91425" marR="91425" marT="121900" marB="121900"/>
                </a:tc>
              </a:tr>
              <a:tr h="122742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Horizontal_Distance_To_Hydrology</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Horizontal dist. to nearest surface water features</a:t>
                      </a:r>
                      <a:endParaRPr sz="1500" u="none" strike="noStrike" cap="none"/>
                    </a:p>
                  </a:txBody>
                  <a:tcPr marL="91425" marR="91425" marT="121900" marB="121900"/>
                </a:tc>
              </a:tr>
              <a:tr h="98515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Vertical_Distance_To_Hydrology</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Vertical dist. to nearest surface water features</a:t>
                      </a:r>
                      <a:endParaRPr sz="1500" u="none" strike="noStrike" cap="none"/>
                    </a:p>
                  </a:txBody>
                  <a:tcPr marL="91425" marR="91425" marT="121900" marB="121900"/>
                </a:tc>
              </a:tr>
              <a:tr h="98515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Horizontal_Distance_To_Roadways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Horizontal dist to nearest roadway</a:t>
                      </a:r>
                      <a:endParaRPr sz="1500" u="none" strike="noStrike" cap="none"/>
                    </a:p>
                  </a:txBody>
                  <a:tcPr marL="91425" marR="91425" marT="121900" marB="121900"/>
                </a:tc>
              </a:tr>
              <a:tr h="78325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Hillshade_9am</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400" u="none" strike="noStrike" cap="none"/>
                    </a:p>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(0 to 225)</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Hillshade index at 9am</a:t>
                      </a:r>
                      <a:endParaRPr sz="1500" u="none" strike="noStrike" cap="none"/>
                    </a:p>
                  </a:txBody>
                  <a:tcPr marL="91425" marR="91425" marT="121900" marB="121900"/>
                </a:tc>
              </a:tr>
            </a:tbl>
          </a:graphicData>
        </a:graphic>
      </p:graphicFrame>
      <p:graphicFrame>
        <p:nvGraphicFramePr>
          <p:cNvPr id="79" name="Google Shape;79;p15"/>
          <p:cNvGraphicFramePr/>
          <p:nvPr/>
        </p:nvGraphicFramePr>
        <p:xfrm>
          <a:off x="4572000" y="771700"/>
          <a:ext cx="4260300" cy="5120400"/>
        </p:xfrm>
        <a:graphic>
          <a:graphicData uri="http://schemas.openxmlformats.org/drawingml/2006/table">
            <a:tbl>
              <a:tblPr>
                <a:noFill/>
                <a:tableStyleId>{9DF3FF3E-7212-4CAF-8CCE-AF46FDDEAA2F}</a:tableStyleId>
              </a:tblPr>
              <a:tblGrid>
                <a:gridCol w="1345625"/>
                <a:gridCol w="1236000"/>
                <a:gridCol w="1678675"/>
              </a:tblGrid>
              <a:tr h="359800">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Hillshade_Noon</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400" u="none" strike="noStrike" cap="none"/>
                    </a:p>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(0 to 225)</a:t>
                      </a:r>
                      <a:endParaRPr sz="1400" u="none" strike="noStrike" cap="none"/>
                    </a:p>
                  </a:txBody>
                  <a:tcPr marL="91425" marR="91425" marT="121900" marB="121900"/>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500" u="none" strike="noStrike" cap="none">
                          <a:solidFill>
                            <a:schemeClr val="dk1"/>
                          </a:solidFill>
                        </a:rPr>
                        <a:t>Hillshade index at noon</a:t>
                      </a:r>
                      <a:endParaRPr sz="1500" u="none" strike="noStrike" cap="none"/>
                    </a:p>
                  </a:txBody>
                  <a:tcPr marL="91425" marR="91425" marT="121900" marB="121900"/>
                </a:tc>
              </a:tr>
              <a:tr h="66147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Hillshade_3pm</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400" u="none" strike="noStrike" cap="none"/>
                    </a:p>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(0 to 225)</a:t>
                      </a:r>
                      <a:endParaRPr sz="1400" u="none" strike="noStrike" cap="none"/>
                    </a:p>
                  </a:txBody>
                  <a:tcPr marL="91425" marR="91425" marT="121900" marB="121900"/>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500" u="none" strike="noStrike" cap="none">
                          <a:solidFill>
                            <a:schemeClr val="dk1"/>
                          </a:solidFill>
                        </a:rPr>
                        <a:t>Hillshade index at 3pm</a:t>
                      </a:r>
                      <a:endParaRPr sz="1500" u="none" strike="noStrike" cap="none"/>
                    </a:p>
                  </a:txBody>
                  <a:tcPr marL="91425" marR="91425" marT="121900" marB="121900"/>
                </a:tc>
              </a:tr>
              <a:tr h="87717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Horizontal_Distance_To_Fire_Point</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Continuous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Slope in degrees</a:t>
                      </a:r>
                      <a:endParaRPr sz="1500" u="none" strike="noStrike" cap="none"/>
                    </a:p>
                  </a:txBody>
                  <a:tcPr marL="91425" marR="91425" marT="121900" marB="121900"/>
                </a:tc>
              </a:tr>
              <a:tr h="109287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Wilderness_Area (4 binary columns)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b="0" i="0" u="none" strike="noStrike" cap="none">
                          <a:solidFill>
                            <a:srgbClr val="000000"/>
                          </a:solidFill>
                          <a:latin typeface="Arial" panose="020B0604020202020204"/>
                          <a:ea typeface="Arial" panose="020B0604020202020204"/>
                          <a:cs typeface="Arial" panose="020B0604020202020204"/>
                          <a:sym typeface="Arial" panose="020B0604020202020204"/>
                        </a:rPr>
                        <a:t>Categorical</a:t>
                      </a:r>
                      <a:endParaRPr sz="1500" b="0" i="0" u="none" strike="noStrike" cap="none">
                        <a:solidFill>
                          <a:srgbClr val="000000"/>
                        </a:solidFill>
                        <a:latin typeface="Arial" panose="020B0604020202020204"/>
                        <a:ea typeface="Arial" panose="020B0604020202020204"/>
                        <a:cs typeface="Arial" panose="020B0604020202020204"/>
                        <a:sym typeface="Arial" panose="020B0604020202020204"/>
                      </a:endParaRPr>
                    </a:p>
                  </a:txBody>
                  <a:tcPr marL="91425" marR="91425" marT="121900" marB="121900"/>
                </a:tc>
                <a:tc>
                  <a:txBody>
                    <a:bodyPr/>
                    <a:lstStyle/>
                    <a:p>
                      <a:pPr marL="0" marR="0" lvl="0" indent="0" algn="l" rtl="0">
                        <a:lnSpc>
                          <a:spcPct val="107000"/>
                        </a:lnSpc>
                        <a:spcBef>
                          <a:spcPts val="0"/>
                        </a:spcBef>
                        <a:spcAft>
                          <a:spcPts val="0"/>
                        </a:spcAft>
                        <a:buClr>
                          <a:srgbClr val="000000"/>
                        </a:buClr>
                        <a:buSzPts val="1500"/>
                        <a:buFont typeface="Arial" panose="020B0604020202020204"/>
                        <a:buNone/>
                      </a:pPr>
                      <a:r>
                        <a:rPr lang="en-GB" sz="1500" b="0" i="0" u="none" strike="noStrike" cap="none">
                          <a:solidFill>
                            <a:srgbClr val="000000"/>
                          </a:solidFill>
                          <a:latin typeface="Arial" panose="020B0604020202020204"/>
                          <a:ea typeface="Arial" panose="020B0604020202020204"/>
                          <a:cs typeface="Arial" panose="020B0604020202020204"/>
                          <a:sym typeface="Arial" panose="020B0604020202020204"/>
                        </a:rPr>
                        <a:t>Wilderness area designation</a:t>
                      </a:r>
                      <a:endParaRPr sz="1400" u="none" strike="noStrike" cap="none"/>
                    </a:p>
                  </a:txBody>
                  <a:tcPr marL="68575" marR="68575" marT="0" marB="0"/>
                </a:tc>
              </a:tr>
              <a:tr h="87717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Soil_Type (40 binary columns)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Categorical</a:t>
                      </a:r>
                      <a:endParaRPr sz="1500" u="none" strike="noStrike" cap="none"/>
                    </a:p>
                  </a:txBody>
                  <a:tcPr marL="91425" marR="91425" marT="121900" marB="121900"/>
                </a:tc>
                <a:tc>
                  <a:txBody>
                    <a:bodyPr/>
                    <a:lstStyle/>
                    <a:p>
                      <a:pPr marL="0" marR="0" lvl="0" indent="0" algn="l" rtl="0">
                        <a:lnSpc>
                          <a:spcPct val="107000"/>
                        </a:lnSpc>
                        <a:spcBef>
                          <a:spcPts val="0"/>
                        </a:spcBef>
                        <a:spcAft>
                          <a:spcPts val="0"/>
                        </a:spcAft>
                        <a:buClr>
                          <a:srgbClr val="000000"/>
                        </a:buClr>
                        <a:buSzPts val="1500"/>
                        <a:buFont typeface="Arial" panose="020B0604020202020204"/>
                        <a:buNone/>
                      </a:pPr>
                      <a:r>
                        <a:rPr lang="en-GB" sz="1500" b="0" i="0" u="none" strike="noStrike" cap="none">
                          <a:solidFill>
                            <a:srgbClr val="000000"/>
                          </a:solidFill>
                          <a:latin typeface="Arial" panose="020B0604020202020204"/>
                          <a:ea typeface="Arial" panose="020B0604020202020204"/>
                          <a:cs typeface="Arial" panose="020B0604020202020204"/>
                          <a:sym typeface="Arial" panose="020B0604020202020204"/>
                        </a:rPr>
                        <a:t>Soil Type designation</a:t>
                      </a:r>
                      <a:endParaRPr sz="1400" u="none" strike="noStrike" cap="none"/>
                    </a:p>
                  </a:txBody>
                  <a:tcPr marL="68575" marR="68575" marT="0" marB="0"/>
                </a:tc>
              </a:tr>
              <a:tr h="661475">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Cover_Type (7 types)</a:t>
                      </a:r>
                      <a:endParaRPr sz="1500" u="none" strike="noStrike" cap="none"/>
                    </a:p>
                  </a:txBody>
                  <a:tcPr marL="91425" marR="91425" marT="121900" marB="121900"/>
                </a:tc>
                <a:tc>
                  <a:txBody>
                    <a:bodyPr/>
                    <a:lstStyle/>
                    <a:p>
                      <a:pPr marL="0" marR="0" lvl="0" indent="0" algn="l" rtl="0">
                        <a:lnSpc>
                          <a:spcPct val="100000"/>
                        </a:lnSpc>
                        <a:spcBef>
                          <a:spcPts val="0"/>
                        </a:spcBef>
                        <a:spcAft>
                          <a:spcPts val="0"/>
                        </a:spcAft>
                        <a:buClr>
                          <a:srgbClr val="000000"/>
                        </a:buClr>
                        <a:buSzPts val="1500"/>
                        <a:buFont typeface="Arial" panose="020B0604020202020204"/>
                        <a:buNone/>
                      </a:pPr>
                      <a:r>
                        <a:rPr lang="en-GB" sz="1500" u="none" strike="noStrike" cap="none"/>
                        <a:t>Categorical </a:t>
                      </a:r>
                      <a:endParaRPr sz="1500" u="none" strike="noStrike" cap="none"/>
                    </a:p>
                  </a:txBody>
                  <a:tcPr marL="91425" marR="91425" marT="121900" marB="121900"/>
                </a:tc>
                <a:tc>
                  <a:txBody>
                    <a:bodyPr/>
                    <a:lstStyle/>
                    <a:p>
                      <a:pPr marL="0" marR="0" lvl="0" indent="0" algn="l" rtl="0">
                        <a:lnSpc>
                          <a:spcPct val="107000"/>
                        </a:lnSpc>
                        <a:spcBef>
                          <a:spcPts val="0"/>
                        </a:spcBef>
                        <a:spcAft>
                          <a:spcPts val="0"/>
                        </a:spcAft>
                        <a:buClr>
                          <a:srgbClr val="000000"/>
                        </a:buClr>
                        <a:buSzPts val="1500"/>
                        <a:buFont typeface="Arial" panose="020B0604020202020204"/>
                        <a:buNone/>
                      </a:pPr>
                      <a:r>
                        <a:rPr lang="en-GB" sz="1500" b="0" i="0" u="none" strike="noStrike" cap="none">
                          <a:solidFill>
                            <a:srgbClr val="000000"/>
                          </a:solidFill>
                          <a:latin typeface="Arial" panose="020B0604020202020204"/>
                          <a:ea typeface="Arial" panose="020B0604020202020204"/>
                          <a:cs typeface="Arial" panose="020B0604020202020204"/>
                          <a:sym typeface="Arial" panose="020B0604020202020204"/>
                        </a:rPr>
                        <a:t>Forest Cover Type designation</a:t>
                      </a:r>
                      <a:endParaRPr sz="1400" u="none" strike="noStrike" cap="none"/>
                    </a:p>
                  </a:txBody>
                  <a:tcPr marL="68575" marR="68575" marT="0" marB="0"/>
                </a:tc>
              </a:tr>
            </a:tbl>
          </a:graphicData>
        </a:graphic>
      </p:graphicFrame>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9763" y="212367"/>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b="1" u="sng"/>
              <a:t>EDA- Data Statistical Description</a:t>
            </a:r>
            <a:endParaRPr b="1" u="sng"/>
          </a:p>
        </p:txBody>
      </p:sp>
      <p:pic>
        <p:nvPicPr>
          <p:cNvPr id="85" name="Google Shape;85;p16"/>
          <p:cNvPicPr preferRelativeResize="0"/>
          <p:nvPr/>
        </p:nvPicPr>
        <p:blipFill rotWithShape="1">
          <a:blip r:embed="rId1"/>
          <a:srcRect/>
          <a:stretch>
            <a:fillRect/>
          </a:stretch>
        </p:blipFill>
        <p:spPr>
          <a:xfrm>
            <a:off x="485775" y="975967"/>
            <a:ext cx="7929574" cy="2567333"/>
          </a:xfrm>
          <a:prstGeom prst="rect">
            <a:avLst/>
          </a:prstGeom>
          <a:noFill/>
          <a:ln>
            <a:noFill/>
          </a:ln>
        </p:spPr>
      </p:pic>
      <p:pic>
        <p:nvPicPr>
          <p:cNvPr id="86" name="Google Shape;86;p16"/>
          <p:cNvPicPr preferRelativeResize="0"/>
          <p:nvPr/>
        </p:nvPicPr>
        <p:blipFill rotWithShape="1">
          <a:blip r:embed="rId2"/>
          <a:srcRect/>
          <a:stretch>
            <a:fillRect/>
          </a:stretch>
        </p:blipFill>
        <p:spPr>
          <a:xfrm>
            <a:off x="614375" y="3879867"/>
            <a:ext cx="7800975" cy="2660632"/>
          </a:xfrm>
          <a:prstGeom prst="rect">
            <a:avLst/>
          </a:prstGeom>
          <a:noFill/>
          <a:ln>
            <a:noFill/>
          </a:ln>
        </p:spPr>
      </p:pic>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156825"/>
            <a:ext cx="8699100" cy="621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400"/>
              <a:buNone/>
            </a:pPr>
            <a:r>
              <a:rPr lang="en-GB" sz="2800"/>
              <a:t>       </a:t>
            </a:r>
            <a:r>
              <a:rPr lang="en-GB" sz="2800" b="1" u="sng"/>
              <a:t>Feature Engineering</a:t>
            </a:r>
            <a:endParaRPr sz="2800" b="1" u="sng"/>
          </a:p>
        </p:txBody>
      </p:sp>
      <p:sp>
        <p:nvSpPr>
          <p:cNvPr id="92" name="Google Shape;92;p17"/>
          <p:cNvSpPr txBox="1">
            <a:spLocks noGrp="1"/>
          </p:cNvSpPr>
          <p:nvPr>
            <p:ph type="body" idx="1"/>
          </p:nvPr>
        </p:nvSpPr>
        <p:spPr>
          <a:xfrm>
            <a:off x="3221975" y="777825"/>
            <a:ext cx="5858100" cy="129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en-GB" sz="1800" b="1">
                <a:solidFill>
                  <a:srgbClr val="000000"/>
                </a:solidFill>
              </a:rPr>
              <a:t>Creation of synergy variables:</a:t>
            </a:r>
            <a:endParaRPr sz="1800" b="1">
              <a:solidFill>
                <a:srgbClr val="000000"/>
              </a:solidFill>
            </a:endParaRPr>
          </a:p>
          <a:p>
            <a:pPr marL="457200" lvl="0" indent="-330200" algn="l" rtl="0">
              <a:lnSpc>
                <a:spcPct val="100000"/>
              </a:lnSpc>
              <a:spcBef>
                <a:spcPts val="0"/>
              </a:spcBef>
              <a:spcAft>
                <a:spcPts val="0"/>
              </a:spcAft>
              <a:buClr>
                <a:schemeClr val="dk1"/>
              </a:buClr>
              <a:buSzPts val="1600"/>
              <a:buChar char="●"/>
            </a:pPr>
            <a:r>
              <a:rPr lang="en-GB" sz="1600">
                <a:solidFill>
                  <a:schemeClr val="dk1"/>
                </a:solidFill>
              </a:rPr>
              <a:t>In the given dataset to ensure that the fields are cleaned,necessary Synergy variables are created</a:t>
            </a:r>
            <a:endParaRPr sz="1600">
              <a:solidFill>
                <a:schemeClr val="dk1"/>
              </a:solidFill>
            </a:endParaRPr>
          </a:p>
          <a:p>
            <a:pPr marL="457200" lvl="0" indent="-330200" algn="l" rtl="0">
              <a:lnSpc>
                <a:spcPct val="100000"/>
              </a:lnSpc>
              <a:spcBef>
                <a:spcPts val="0"/>
              </a:spcBef>
              <a:spcAft>
                <a:spcPts val="0"/>
              </a:spcAft>
              <a:buClr>
                <a:schemeClr val="dk1"/>
              </a:buClr>
              <a:buSzPts val="1600"/>
              <a:buChar char="●"/>
            </a:pPr>
            <a:r>
              <a:rPr lang="en-GB" sz="1600">
                <a:solidFill>
                  <a:schemeClr val="dk1"/>
                </a:solidFill>
              </a:rPr>
              <a:t>Hence the number of columns are reduced from 55 to 23.</a:t>
            </a:r>
            <a:endParaRPr sz="1600">
              <a:solidFill>
                <a:schemeClr val="dk1"/>
              </a:solidFill>
            </a:endParaRPr>
          </a:p>
        </p:txBody>
      </p:sp>
      <p:pic>
        <p:nvPicPr>
          <p:cNvPr id="93" name="Google Shape;93;p17"/>
          <p:cNvPicPr preferRelativeResize="0"/>
          <p:nvPr/>
        </p:nvPicPr>
        <p:blipFill rotWithShape="1">
          <a:blip r:embed="rId1"/>
          <a:srcRect/>
          <a:stretch>
            <a:fillRect/>
          </a:stretch>
        </p:blipFill>
        <p:spPr>
          <a:xfrm>
            <a:off x="311700" y="265025"/>
            <a:ext cx="2782226" cy="1659775"/>
          </a:xfrm>
          <a:prstGeom prst="rect">
            <a:avLst/>
          </a:prstGeom>
          <a:noFill/>
          <a:ln>
            <a:noFill/>
          </a:ln>
        </p:spPr>
      </p:pic>
      <p:graphicFrame>
        <p:nvGraphicFramePr>
          <p:cNvPr id="94" name="Google Shape;94;p17"/>
          <p:cNvGraphicFramePr/>
          <p:nvPr/>
        </p:nvGraphicFramePr>
        <p:xfrm>
          <a:off x="311700" y="2184984"/>
          <a:ext cx="8251425" cy="4378850"/>
        </p:xfrm>
        <a:graphic>
          <a:graphicData uri="http://schemas.openxmlformats.org/drawingml/2006/table">
            <a:tbl>
              <a:tblPr>
                <a:noFill/>
                <a:tableStyleId>{9DF3FF3E-7212-4CAF-8CCE-AF46FDDEAA2F}</a:tableStyleId>
              </a:tblPr>
              <a:tblGrid>
                <a:gridCol w="2750475"/>
                <a:gridCol w="2750475"/>
                <a:gridCol w="2750475"/>
              </a:tblGrid>
              <a:tr h="529350">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u="none" strike="noStrike" cap="none">
                          <a:solidFill>
                            <a:schemeClr val="dk1"/>
                          </a:solidFill>
                        </a:rPr>
                        <a:t>Variable Name</a:t>
                      </a:r>
                      <a:endParaRPr sz="20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u="none" strike="noStrike" cap="none"/>
                        <a:t>Variables used</a:t>
                      </a:r>
                      <a:endParaRPr sz="20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u="none" strike="noStrike" cap="none"/>
                        <a:t>Method</a:t>
                      </a:r>
                      <a:endParaRPr sz="2000" b="1" u="none" strike="noStrike" cap="none"/>
                    </a:p>
                  </a:txBody>
                  <a:tcPr marL="91425" marR="91425" marT="91425" marB="91425"/>
                </a:tc>
              </a:tr>
              <a:tr h="137740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Distance_To_Hydrology</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‘Horizontal distance to hydrology’ ‘Vertical distance to hydrology’</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solidFill>
                            <a:schemeClr val="dk1"/>
                          </a:solidFill>
                        </a:rPr>
                        <a:t>Created an  Hypotenuse to the Hydrology by a^2+b^2=c^2</a:t>
                      </a:r>
                      <a:endParaRPr sz="1800" u="none" strike="noStrike" cap="none"/>
                    </a:p>
                  </a:txBody>
                  <a:tcPr marL="91425" marR="91425" marT="91425" marB="91425"/>
                </a:tc>
              </a:tr>
              <a:tr h="109470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Hillshade</a:t>
                      </a:r>
                      <a:endParaRPr sz="1800" u="none" strike="noStrike" cap="none"/>
                    </a:p>
                  </a:txBody>
                  <a:tcPr marL="91425" marR="91425" marT="91425" marB="91425"/>
                </a:tc>
                <a:tc>
                  <a:txBody>
                    <a:bodyPr/>
                    <a:lstStyle/>
                    <a:p>
                      <a:pPr marL="457200" marR="0" lvl="0" indent="-342900" algn="ctr" rtl="0">
                        <a:lnSpc>
                          <a:spcPct val="100000"/>
                        </a:lnSpc>
                        <a:spcBef>
                          <a:spcPts val="0"/>
                        </a:spcBef>
                        <a:spcAft>
                          <a:spcPts val="0"/>
                        </a:spcAft>
                        <a:buClr>
                          <a:srgbClr val="000000"/>
                        </a:buClr>
                        <a:buSzPts val="1800"/>
                        <a:buFont typeface="Arial" panose="020B0604020202020204"/>
                        <a:buChar char="●"/>
                      </a:pPr>
                      <a:r>
                        <a:rPr lang="en-GB" sz="1800" u="none" strike="noStrike" cap="none"/>
                        <a:t>Hillshade_9am</a:t>
                      </a:r>
                      <a:endParaRPr sz="1800" u="none" strike="noStrike" cap="none"/>
                    </a:p>
                    <a:p>
                      <a:pPr marL="457200" marR="0" lvl="0" indent="-342900" algn="ctr" rtl="0">
                        <a:lnSpc>
                          <a:spcPct val="100000"/>
                        </a:lnSpc>
                        <a:spcBef>
                          <a:spcPts val="0"/>
                        </a:spcBef>
                        <a:spcAft>
                          <a:spcPts val="0"/>
                        </a:spcAft>
                        <a:buClr>
                          <a:srgbClr val="000000"/>
                        </a:buClr>
                        <a:buSzPts val="1800"/>
                        <a:buFont typeface="Arial" panose="020B0604020202020204"/>
                        <a:buChar char="●"/>
                      </a:pPr>
                      <a:r>
                        <a:rPr lang="en-GB" sz="1800" u="none" strike="noStrike" cap="none"/>
                        <a:t>Hillshade_Noon</a:t>
                      </a:r>
                      <a:endParaRPr sz="1800" u="none" strike="noStrike" cap="none"/>
                    </a:p>
                    <a:p>
                      <a:pPr marL="457200" marR="0" lvl="0" indent="-342900" algn="ctr" rtl="0">
                        <a:lnSpc>
                          <a:spcPct val="100000"/>
                        </a:lnSpc>
                        <a:spcBef>
                          <a:spcPts val="0"/>
                        </a:spcBef>
                        <a:spcAft>
                          <a:spcPts val="0"/>
                        </a:spcAft>
                        <a:buClr>
                          <a:srgbClr val="000000"/>
                        </a:buClr>
                        <a:buSzPts val="1800"/>
                        <a:buFont typeface="Arial" panose="020B0604020202020204"/>
                        <a:buChar char="●"/>
                      </a:pPr>
                      <a:r>
                        <a:rPr lang="en-GB" sz="1800" u="none" strike="noStrike" cap="none"/>
                        <a:t>Hillshade_3pm</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Took the mean of the columns.</a:t>
                      </a:r>
                      <a:endParaRPr sz="1800" u="none" strike="noStrike" cap="none"/>
                    </a:p>
                  </a:txBody>
                  <a:tcPr marL="91425" marR="91425" marT="91425" marB="91425"/>
                </a:tc>
              </a:tr>
              <a:tr h="1377400">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CG_Zone(11 Variables)</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40 Soil types</a:t>
                      </a:r>
                      <a:endParaRPr sz="18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GB" sz="1800" u="none" strike="noStrike" cap="none"/>
                        <a:t>Reversed the Dummies and re-created the Dummies by using the first 2 digits of ELU code</a:t>
                      </a:r>
                      <a:endParaRPr sz="1800" u="none" strike="noStrike" cap="none"/>
                    </a:p>
                  </a:txBody>
                  <a:tcPr marL="91425" marR="91425" marT="91425" marB="91425"/>
                </a:tc>
              </a:tr>
            </a:tbl>
          </a:graphicData>
        </a:graphic>
      </p:graphicFrame>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286359" y="146900"/>
            <a:ext cx="5571642" cy="509700"/>
          </a:xfrm>
          <a:prstGeom prst="rect">
            <a:avLst/>
          </a:prstGeom>
          <a:noFill/>
          <a:ln>
            <a:noFill/>
          </a:ln>
        </p:spPr>
        <p:txBody>
          <a:bodyPr spcFirstLastPara="1" wrap="square" lIns="91425" tIns="91425" rIns="91425" bIns="91425" anchor="b" anchorCtr="0">
            <a:noAutofit/>
          </a:bodyPr>
          <a:lstStyle/>
          <a:p>
            <a:pPr marL="1828800" lvl="0" indent="0" algn="ctr" rtl="0">
              <a:lnSpc>
                <a:spcPct val="100000"/>
              </a:lnSpc>
              <a:spcBef>
                <a:spcPts val="0"/>
              </a:spcBef>
              <a:spcAft>
                <a:spcPts val="0"/>
              </a:spcAft>
              <a:buSzPts val="2400"/>
              <a:buNone/>
            </a:pPr>
            <a:r>
              <a:rPr lang="en-GB" sz="2800" b="1" u="sng">
                <a:highlight>
                  <a:srgbClr val="FFFFFF"/>
                </a:highlight>
              </a:rPr>
              <a:t>Statistical test Chi2</a:t>
            </a:r>
            <a:endParaRPr sz="2800" b="1" u="sng"/>
          </a:p>
        </p:txBody>
      </p:sp>
      <p:sp>
        <p:nvSpPr>
          <p:cNvPr id="100" name="Google Shape;100;p18"/>
          <p:cNvSpPr txBox="1"/>
          <p:nvPr/>
        </p:nvSpPr>
        <p:spPr>
          <a:xfrm>
            <a:off x="813475" y="5694275"/>
            <a:ext cx="7689300" cy="706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Form the above graph it is clear that the top 5 features contributing to the Target cover type is Cache_la, soil_code_4703,soil_code_2705,soil_code_8771,soil_code_2704</a:t>
            </a:r>
            <a:endParaRPr lang="en-GB"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01" name="Google Shape;101;p18"/>
          <p:cNvPicPr preferRelativeResize="0"/>
          <p:nvPr/>
        </p:nvPicPr>
        <p:blipFill rotWithShape="1">
          <a:blip r:embed="rId1"/>
          <a:srcRect/>
          <a:stretch>
            <a:fillRect/>
          </a:stretch>
        </p:blipFill>
        <p:spPr>
          <a:xfrm>
            <a:off x="441702" y="656600"/>
            <a:ext cx="8384584" cy="5037675"/>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29117" y="184064"/>
            <a:ext cx="8520600" cy="76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GB" u="sng"/>
              <a:t>Statistical Test Anova (Selectkbest)</a:t>
            </a:r>
            <a:endParaRPr u="sng"/>
          </a:p>
        </p:txBody>
      </p:sp>
      <p:pic>
        <p:nvPicPr>
          <p:cNvPr id="107" name="Google Shape;107;p19"/>
          <p:cNvPicPr preferRelativeResize="0"/>
          <p:nvPr/>
        </p:nvPicPr>
        <p:blipFill rotWithShape="1">
          <a:blip r:embed="rId1"/>
          <a:srcRect l="2988" t="3858" r="1400" b="446"/>
          <a:stretch>
            <a:fillRect/>
          </a:stretch>
        </p:blipFill>
        <p:spPr>
          <a:xfrm>
            <a:off x="684948" y="947564"/>
            <a:ext cx="7991061" cy="4174179"/>
          </a:xfrm>
          <a:prstGeom prst="rect">
            <a:avLst/>
          </a:prstGeom>
          <a:noFill/>
          <a:ln w="9525" cap="flat" cmpd="sng">
            <a:solidFill>
              <a:schemeClr val="dk1"/>
            </a:solidFill>
            <a:prstDash val="solid"/>
            <a:round/>
            <a:headEnd type="none" w="sm" len="sm"/>
            <a:tailEnd type="none" w="sm" len="sm"/>
          </a:ln>
        </p:spPr>
      </p:pic>
      <p:sp>
        <p:nvSpPr>
          <p:cNvPr id="108" name="Google Shape;108;p19"/>
          <p:cNvSpPr txBox="1"/>
          <p:nvPr/>
        </p:nvSpPr>
        <p:spPr>
          <a:xfrm>
            <a:off x="684948" y="5477691"/>
            <a:ext cx="8164769"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t>From the Above  graph we can see that the top 3 features that contribute for Cover Type are Elevation, Horizontal_Distance_To_Roadways and  Slope.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0"/>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Visualization-Univariate Analysis</a:t>
            </a:r>
            <a:endParaRPr sz="2800" b="1" u="sng"/>
          </a:p>
        </p:txBody>
      </p:sp>
      <p:sp>
        <p:nvSpPr>
          <p:cNvPr id="114" name="Google Shape;114;p20"/>
          <p:cNvSpPr txBox="1">
            <a:spLocks noGrp="1"/>
          </p:cNvSpPr>
          <p:nvPr>
            <p:ph type="body" idx="2"/>
          </p:nvPr>
        </p:nvSpPr>
        <p:spPr>
          <a:xfrm>
            <a:off x="527675" y="5384125"/>
            <a:ext cx="5559900" cy="118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800"/>
              <a:buNone/>
            </a:pPr>
            <a:r>
              <a:rPr lang="en-GB"/>
              <a:t>From the above we can see that most of the distribution is Right Skewed(Mode&lt;Median&lt;mean) and Aspect has 2 peeks one at zero and 360.</a:t>
            </a:r>
            <a:endParaRPr lang="en-GB"/>
          </a:p>
        </p:txBody>
      </p:sp>
      <p:pic>
        <p:nvPicPr>
          <p:cNvPr id="115" name="Google Shape;115;p20"/>
          <p:cNvPicPr preferRelativeResize="0"/>
          <p:nvPr/>
        </p:nvPicPr>
        <p:blipFill rotWithShape="1">
          <a:blip r:embed="rId1"/>
          <a:srcRect/>
          <a:stretch>
            <a:fillRect/>
          </a:stretch>
        </p:blipFill>
        <p:spPr>
          <a:xfrm>
            <a:off x="270575" y="783100"/>
            <a:ext cx="8763001" cy="4409768"/>
          </a:xfrm>
          <a:prstGeom prst="rect">
            <a:avLst/>
          </a:prstGeom>
          <a:noFill/>
          <a:ln>
            <a:noFill/>
          </a:ln>
        </p:spPr>
      </p:pic>
      <p:pic>
        <p:nvPicPr>
          <p:cNvPr id="116" name="Google Shape;116;p20"/>
          <p:cNvPicPr preferRelativeResize="0"/>
          <p:nvPr/>
        </p:nvPicPr>
        <p:blipFill>
          <a:blip r:embed="rId2"/>
          <a:stretch>
            <a:fillRect/>
          </a:stretch>
        </p:blipFill>
        <p:spPr>
          <a:xfrm>
            <a:off x="6024425" y="3887900"/>
            <a:ext cx="2904850" cy="2528050"/>
          </a:xfrm>
          <a:prstGeom prst="rect">
            <a:avLst/>
          </a:prstGeom>
          <a:noFill/>
          <a:ln>
            <a:noFill/>
          </a:ln>
        </p:spPr>
      </p:pic>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265500" y="0"/>
            <a:ext cx="8511000" cy="664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200"/>
              <a:buNone/>
            </a:pPr>
            <a:r>
              <a:rPr lang="en-GB" sz="2800" b="1" u="sng"/>
              <a:t>Visualization-Univariate Analysis</a:t>
            </a:r>
            <a:endParaRPr sz="2800" b="1" u="sng"/>
          </a:p>
        </p:txBody>
      </p:sp>
      <p:sp>
        <p:nvSpPr>
          <p:cNvPr id="122" name="Google Shape;122;p21"/>
          <p:cNvSpPr txBox="1"/>
          <p:nvPr/>
        </p:nvSpPr>
        <p:spPr>
          <a:xfrm>
            <a:off x="312600" y="5523975"/>
            <a:ext cx="8518800" cy="66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400"/>
              </a:spcAft>
              <a:buClr>
                <a:schemeClr val="dk1"/>
              </a:buClr>
              <a:buSzPts val="1100"/>
              <a:buFont typeface="Arial" panose="020B0604020202020204"/>
              <a:buNone/>
            </a:pPr>
            <a:r>
              <a:rPr lang="en-GB" sz="1600" b="1" i="0" u="none" strike="noStrike" cap="none">
                <a:solidFill>
                  <a:srgbClr val="000000"/>
                </a:solidFill>
                <a:latin typeface="Arial" panose="020B0604020202020204"/>
                <a:ea typeface="Arial" panose="020B0604020202020204"/>
                <a:cs typeface="Arial" panose="020B0604020202020204"/>
                <a:sym typeface="Arial" panose="020B0604020202020204"/>
              </a:rPr>
              <a:t>The Lodgepole pine an</a:t>
            </a:r>
            <a:r>
              <a:rPr lang="en-GB" sz="1600" b="1"/>
              <a:t>d Spruce/Fir accounts to 85% of cover type and </a:t>
            </a:r>
            <a:r>
              <a:rPr lang="en-GB" sz="1600" b="1" i="0" u="none" strike="noStrike" cap="none">
                <a:solidFill>
                  <a:srgbClr val="000000"/>
                </a:solidFill>
                <a:latin typeface="Arial" panose="020B0604020202020204"/>
                <a:ea typeface="Arial" panose="020B0604020202020204"/>
                <a:cs typeface="Arial" panose="020B0604020202020204"/>
                <a:sym typeface="Arial" panose="020B0604020202020204"/>
              </a:rPr>
              <a:t>cottonwood/willow </a:t>
            </a:r>
            <a:r>
              <a:rPr lang="en-GB" sz="1600" b="1"/>
              <a:t>has the </a:t>
            </a:r>
            <a:r>
              <a:rPr lang="en-GB" sz="1600" b="1" i="0" u="none" strike="noStrike" cap="none">
                <a:solidFill>
                  <a:srgbClr val="000000"/>
                </a:solidFill>
                <a:latin typeface="Arial" panose="020B0604020202020204"/>
                <a:ea typeface="Arial" panose="020B0604020202020204"/>
                <a:cs typeface="Arial" panose="020B0604020202020204"/>
                <a:sym typeface="Arial" panose="020B0604020202020204"/>
              </a:rPr>
              <a:t>least area.</a:t>
            </a:r>
            <a:endParaRPr sz="16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23" name="Google Shape;123;p21"/>
          <p:cNvPicPr preferRelativeResize="0"/>
          <p:nvPr/>
        </p:nvPicPr>
        <p:blipFill rotWithShape="1">
          <a:blip r:embed="rId1"/>
          <a:srcRect l="1332" t="3567"/>
          <a:stretch>
            <a:fillRect/>
          </a:stretch>
        </p:blipFill>
        <p:spPr>
          <a:xfrm>
            <a:off x="380625" y="979825"/>
            <a:ext cx="8511001" cy="4391750"/>
          </a:xfrm>
          <a:prstGeom prst="rect">
            <a:avLst/>
          </a:prstGeom>
          <a:noFill/>
          <a:ln>
            <a:noFill/>
          </a:ln>
        </p:spPr>
      </p:pic>
      <p:sp>
        <p:nvSpPr>
          <p:cNvPr id="124" name="Google Shape;124;p21"/>
          <p:cNvSpPr txBox="1"/>
          <p:nvPr/>
        </p:nvSpPr>
        <p:spPr>
          <a:xfrm>
            <a:off x="4205725" y="1452425"/>
            <a:ext cx="3927900" cy="44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t>Distribution of Cover Type(Target)</a:t>
            </a:r>
            <a:endParaRPr sz="1800"/>
          </a:p>
        </p:txBody>
      </p:sp>
    </p:spTree>
  </p:cSld>
  <p:clrMapOvr>
    <a:masterClrMapping/>
  </p:clrMapOvr>
  <p:transition spd="slow">
    <p:fade thruBlk="1"/>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6904</Words>
  <Application>WPS Presentation</Application>
  <PresentationFormat>On-screen Show (4:3)</PresentationFormat>
  <Paragraphs>261</Paragraphs>
  <Slides>27</Slides>
  <Notes>27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35" baseType="lpstr">
      <vt:lpstr>Arial</vt:lpstr>
      <vt:lpstr>SimSun</vt:lpstr>
      <vt:lpstr>Wingdings</vt:lpstr>
      <vt:lpstr>Arial</vt:lpstr>
      <vt:lpstr>Microsoft YaHei</vt:lpstr>
      <vt:lpstr>Arial Unicode MS</vt:lpstr>
      <vt:lpstr>Simple Light</vt:lpstr>
      <vt:lpstr>Excel.Sheet.12</vt:lpstr>
      <vt:lpstr>PREDICTION OF FOREST COVER TYPE </vt:lpstr>
      <vt:lpstr>Business mission</vt:lpstr>
      <vt:lpstr>Attribute Information</vt:lpstr>
      <vt:lpstr>EDA- Data Statistical Description</vt:lpstr>
      <vt:lpstr>       Feature Engineering</vt:lpstr>
      <vt:lpstr>Statistical test Chi2</vt:lpstr>
      <vt:lpstr>Statistical Test Anova (Selectkbest)</vt:lpstr>
      <vt:lpstr>Visualization-Univariate Analysis</vt:lpstr>
      <vt:lpstr>Visualization-Univariate Analysis</vt:lpstr>
      <vt:lpstr>Visualization-Univariate Analysis</vt:lpstr>
      <vt:lpstr>Visualization-Univariate Analysis</vt:lpstr>
      <vt:lpstr>Visualization-Univariate Analysis</vt:lpstr>
      <vt:lpstr>Visualization-Bivariate Analysis</vt:lpstr>
      <vt:lpstr>Visualization-Bivariate Analysis</vt:lpstr>
      <vt:lpstr>Visualization-Bivariate Analysis</vt:lpstr>
      <vt:lpstr>Visualization-Bivariate Analysis</vt:lpstr>
      <vt:lpstr>Visualization-Bivariate Analysis</vt:lpstr>
      <vt:lpstr>Visualization-Bivariate Analysis</vt:lpstr>
      <vt:lpstr>Visualization-Bivariate Analysis</vt:lpstr>
      <vt:lpstr>Classification</vt:lpstr>
      <vt:lpstr>Steps for model building: </vt:lpstr>
      <vt:lpstr> Models output after Hyperparameter tuning: </vt:lpstr>
      <vt:lpstr>PowerPoint 演示文稿</vt:lpstr>
      <vt:lpstr>INFERENCE:</vt:lpstr>
      <vt:lpstr>Recommendations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PREDICTION OF FOREST COVER TYPE </dc:title>
  <dc:creator/>
  <cp:lastModifiedBy>prash</cp:lastModifiedBy>
  <cp:revision>7</cp:revision>
  <dcterms:created xsi:type="dcterms:W3CDTF">2020-01-22T15:40:12Z</dcterms:created>
  <dcterms:modified xsi:type="dcterms:W3CDTF">2020-01-22T15:40:41Z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1033-11.2.0.9144</vt:lpwstr>
  </property>
</Properties>
</file>